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Archivo Light"/>
      <p:regular r:id="rId59"/>
      <p:bold r:id="rId60"/>
      <p:italic r:id="rId61"/>
      <p:boldItalic r:id="rId62"/>
    </p:embeddedFont>
    <p:embeddedFont>
      <p:font typeface="Roboto"/>
      <p:regular r:id="rId63"/>
      <p:bold r:id="rId64"/>
      <p:italic r:id="rId65"/>
      <p:boldItalic r:id="rId66"/>
    </p:embeddedFont>
    <p:embeddedFont>
      <p:font typeface="Archivo Medium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Roboto Light"/>
      <p:regular r:id="rId75"/>
      <p:bold r:id="rId76"/>
      <p:italic r:id="rId77"/>
      <p:boldItalic r:id="rId78"/>
    </p:embeddedFont>
    <p:embeddedFont>
      <p:font typeface="Archivo"/>
      <p:regular r:id="rId79"/>
      <p:bold r:id="rId80"/>
      <p:italic r:id="rId81"/>
      <p:boldItalic r:id="rId82"/>
    </p:embeddedFont>
    <p:embeddedFont>
      <p:font typeface="Century Gothic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7" roundtripDataSignature="AMtx7mjDCGtJSeplLJg/0sapoxz+yrXo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3008C3-1F05-4851-B206-847B7AF2BE85}">
  <a:tblStyle styleId="{9C3008C3-1F05-4851-B206-847B7AF2BE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CenturyGothic-bold.fntdata"/><Relationship Id="rId83" Type="http://schemas.openxmlformats.org/officeDocument/2006/relationships/font" Target="fonts/CenturyGothic-regular.fntdata"/><Relationship Id="rId42" Type="http://schemas.openxmlformats.org/officeDocument/2006/relationships/slide" Target="slides/slide37.xml"/><Relationship Id="rId86" Type="http://schemas.openxmlformats.org/officeDocument/2006/relationships/font" Target="fonts/CenturyGothic-boldItalic.fntdata"/><Relationship Id="rId41" Type="http://schemas.openxmlformats.org/officeDocument/2006/relationships/slide" Target="slides/slide36.xml"/><Relationship Id="rId85" Type="http://schemas.openxmlformats.org/officeDocument/2006/relationships/font" Target="fonts/CenturyGothic-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87" Type="http://customschemas.google.com/relationships/presentationmetadata" Target="meta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Archivo-bold.fntdata"/><Relationship Id="rId82" Type="http://schemas.openxmlformats.org/officeDocument/2006/relationships/font" Target="fonts/Archivo-boldItalic.fntdata"/><Relationship Id="rId81" Type="http://schemas.openxmlformats.org/officeDocument/2006/relationships/font" Target="fonts/Archiv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6.xml"/><Relationship Id="rId75" Type="http://schemas.openxmlformats.org/officeDocument/2006/relationships/font" Target="fonts/RobotoLight-regular.fntdata"/><Relationship Id="rId30" Type="http://schemas.openxmlformats.org/officeDocument/2006/relationships/slide" Target="slides/slide25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8.xml"/><Relationship Id="rId77" Type="http://schemas.openxmlformats.org/officeDocument/2006/relationships/font" Target="fonts/RobotoLight-italic.fntdata"/><Relationship Id="rId32" Type="http://schemas.openxmlformats.org/officeDocument/2006/relationships/slide" Target="slides/slide27.xml"/><Relationship Id="rId76" Type="http://schemas.openxmlformats.org/officeDocument/2006/relationships/font" Target="fonts/RobotoLight-bold.fntdata"/><Relationship Id="rId35" Type="http://schemas.openxmlformats.org/officeDocument/2006/relationships/slide" Target="slides/slide30.xml"/><Relationship Id="rId79" Type="http://schemas.openxmlformats.org/officeDocument/2006/relationships/font" Target="fonts/Archivo-regular.fntdata"/><Relationship Id="rId34" Type="http://schemas.openxmlformats.org/officeDocument/2006/relationships/slide" Target="slides/slide29.xml"/><Relationship Id="rId78" Type="http://schemas.openxmlformats.org/officeDocument/2006/relationships/font" Target="fonts/RobotoLight-boldItalic.fntdata"/><Relationship Id="rId71" Type="http://schemas.openxmlformats.org/officeDocument/2006/relationships/font" Target="fonts/HelveticaNeue-regular.fntdata"/><Relationship Id="rId70" Type="http://schemas.openxmlformats.org/officeDocument/2006/relationships/font" Target="fonts/ArchivoMedium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rchivoLight-boldItalic.fntdata"/><Relationship Id="rId61" Type="http://schemas.openxmlformats.org/officeDocument/2006/relationships/font" Target="fonts/ArchivoLight-italic.fntdata"/><Relationship Id="rId20" Type="http://schemas.openxmlformats.org/officeDocument/2006/relationships/slide" Target="slides/slide15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-italic.fntdata"/><Relationship Id="rId24" Type="http://schemas.openxmlformats.org/officeDocument/2006/relationships/slide" Target="slides/slide19.xml"/><Relationship Id="rId68" Type="http://schemas.openxmlformats.org/officeDocument/2006/relationships/font" Target="fonts/ArchivoMedium-bold.fntdata"/><Relationship Id="rId23" Type="http://schemas.openxmlformats.org/officeDocument/2006/relationships/slide" Target="slides/slide18.xml"/><Relationship Id="rId67" Type="http://schemas.openxmlformats.org/officeDocument/2006/relationships/font" Target="fonts/ArchivoMedium-regular.fntdata"/><Relationship Id="rId60" Type="http://schemas.openxmlformats.org/officeDocument/2006/relationships/font" Target="fonts/Archivo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ArchivoMedium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ArchivoLight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9cca6ffb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249cca6ffb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23f76b243_0_1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2023f76b243_0_1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23f76b243_0_2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2023f76b243_0_2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23f76b243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2023f76b243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23f76b243_0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2023f76b243_0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23f76b243_0_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g2023f76b243_0_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23f76b243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2023f76b243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23f76b243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2023f76b243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035071a132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2035071a132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032ee7656a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2032ee7656a_0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032ee7656a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032ee7656a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a08024422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aa08024422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131fff0b56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g2131fff0b56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032ee7656a_0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2032ee7656a_0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032ee7656a_0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2032ee7656a_0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032ee7656a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2032ee7656a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032ee7656a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g2032ee7656a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032ee7656a_0_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2032ee7656a_0_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032ee7656a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2032ee7656a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032ee7656a_0_3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g2032ee7656a_0_3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31fff0b56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2" name="Google Shape;532;g2131fff0b56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032ee7656a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2032ee7656a_0_3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032ee7656a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g2032ee7656a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032ee7656a_0_3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3" name="Google Shape;573;g2032ee7656a_0_3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53e7b79af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" name="Google Shape;591;g1e53e7b79af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032ee7656a_0_4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" name="Google Shape;646;g2032ee7656a_0_4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3cf10e4783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g23cf10e4783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cf10e4783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23cf10e4783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aa08024422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aa08024422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aa08024422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aa08024422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ac31368b4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ac31368b4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4ece4d4710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3" name="Google Shape;723;g24ece4d4710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3b42f3c44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13b42f3c44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4f3c5a95e5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5" name="Google Shape;745;g24f3c5a95e5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4f3c5a95e5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9" name="Google Shape;769;g24f3c5a95e5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f3c5a95e5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5" name="Google Shape;795;g24f3c5a95e5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4f3c5a95e5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1" name="Google Shape;821;g24f3c5a95e5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4f3c5a95e5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g24f3c5a95e5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032ee7656a_0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5" name="Google Shape;875;g2032ee7656a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032ee7656a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2" name="Google Shape;902;g2032ee7656a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032ee7656a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2" name="Google Shape;932;g2032ee7656a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3cf10e4783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0" name="Google Shape;960;g23cf10e4783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3cf10e4783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8" name="Google Shape;998;g23cf10e4783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023f76b243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2023f76b243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41d9128b4f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1" name="Google Shape;1021;g241d9128b4f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41d9128b4f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2" name="Google Shape;1042;g241d9128b4f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41d9128b4f_0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3" name="Google Shape;1063;g241d9128b4f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035071a132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3" name="Google Shape;1083;g2035071a132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a08024422_1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2aa08024422_1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23f76b243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2023f76b243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23f76b243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2023f76b243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5a50f31b93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5a50f31b93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g2aa08024422_0_4"/>
          <p:cNvPicPr preferRelativeResize="0"/>
          <p:nvPr/>
        </p:nvPicPr>
        <p:blipFill rotWithShape="1">
          <a:blip r:embed="rId2">
            <a:alphaModFix/>
          </a:blip>
          <a:srcRect b="2774" l="0" r="0" t="3487"/>
          <a:stretch/>
        </p:blipFill>
        <p:spPr>
          <a:xfrm>
            <a:off x="0" y="-269841"/>
            <a:ext cx="9894651" cy="556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g2aa08024422_0_4"/>
          <p:cNvPicPr preferRelativeResize="0"/>
          <p:nvPr/>
        </p:nvPicPr>
        <p:blipFill rotWithShape="1">
          <a:blip r:embed="rId3">
            <a:alphaModFix/>
          </a:blip>
          <a:srcRect b="99" l="0" r="0" t="99"/>
          <a:stretch/>
        </p:blipFill>
        <p:spPr>
          <a:xfrm>
            <a:off x="0" y="0"/>
            <a:ext cx="2650435" cy="11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g2aa08024422_0_4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6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g2aa08024422_0_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16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g2aa08024422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2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g2aa08024422_0_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8825" y="-729550"/>
            <a:ext cx="4077149" cy="2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aa08024422_0_44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g2aa08024422_0_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9" name="Google Shape;69;g2aa08024422_0_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" name="Google Shape;70;g2aa08024422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g2aa08024422_0_44"/>
          <p:cNvCxnSpPr/>
          <p:nvPr/>
        </p:nvCxnSpPr>
        <p:spPr>
          <a:xfrm flipH="1" rot="10800000">
            <a:off x="254358" y="535164"/>
            <a:ext cx="3902400" cy="300"/>
          </a:xfrm>
          <a:prstGeom prst="straightConnector1">
            <a:avLst/>
          </a:prstGeom>
          <a:noFill/>
          <a:ln cap="flat" cmpd="sng" w="19050">
            <a:solidFill>
              <a:srgbClr val="FDD68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4">
  <p:cSld name="TITLE_AND_BODY_2_1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g2aa08024422_0_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8825" y="-729550"/>
            <a:ext cx="4077149" cy="2579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2aa08024422_0_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5" name="Google Shape;75;g2aa08024422_0_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g2aa08024422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2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g2aa08024422_0_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36850" y="-777675"/>
            <a:ext cx="5508849" cy="34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2aa08024422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4450" y="3050425"/>
            <a:ext cx="3719554" cy="21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aa08024422_0_51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g2aa08024422_0_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2" name="Google Shape;82;g2aa08024422_0_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g2aa08024422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g2aa08024422_0_51"/>
          <p:cNvCxnSpPr/>
          <p:nvPr/>
        </p:nvCxnSpPr>
        <p:spPr>
          <a:xfrm flipH="1" rot="10800000">
            <a:off x="254358" y="535164"/>
            <a:ext cx="3902400" cy="300"/>
          </a:xfrm>
          <a:prstGeom prst="straightConnector1">
            <a:avLst/>
          </a:prstGeom>
          <a:noFill/>
          <a:ln cap="flat" cmpd="sng" w="19050">
            <a:solidFill>
              <a:srgbClr val="FDD68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5">
  <p:cSld name="TITLE_AND_BODY_2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g2aa08024422_0_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36850" y="-777675"/>
            <a:ext cx="5508849" cy="34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2aa08024422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4450" y="3050425"/>
            <a:ext cx="3719554" cy="21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2aa08024422_0_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9" name="Google Shape;89;g2aa08024422_0_1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g2aa08024422_0_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a08024422_0_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g2aa08024422_0_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TITLE_ONLY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a08024422_0_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3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aa08024422_0_63"/>
          <p:cNvSpPr txBox="1"/>
          <p:nvPr>
            <p:ph idx="12" type="sldNum"/>
          </p:nvPr>
        </p:nvSpPr>
        <p:spPr>
          <a:xfrm>
            <a:off x="4500562" y="4905375"/>
            <a:ext cx="1383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>
  <p:cSld name="TITLE_AND_BOD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a08024422_0_65"/>
          <p:cNvSpPr/>
          <p:nvPr/>
        </p:nvSpPr>
        <p:spPr>
          <a:xfrm>
            <a:off x="0" y="0"/>
            <a:ext cx="14502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100" name="Google Shape;100;g2aa08024422_0_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521684"/>
            <a:ext cx="1450182" cy="16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2aa08024422_0_65"/>
          <p:cNvSpPr txBox="1"/>
          <p:nvPr/>
        </p:nvSpPr>
        <p:spPr>
          <a:xfrm>
            <a:off x="1507365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lang="en-US" sz="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Gamme Orbita v3, indice v1.0</a:t>
            </a:r>
            <a:endParaRPr i="0" sz="800" u="none" cap="none" strike="noStrike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2" name="Google Shape;102;g2aa08024422_0_65"/>
          <p:cNvSpPr txBox="1"/>
          <p:nvPr>
            <p:ph idx="12" type="sldNum"/>
          </p:nvPr>
        </p:nvSpPr>
        <p:spPr>
          <a:xfrm>
            <a:off x="8840278" y="4887152"/>
            <a:ext cx="131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  <a:defRPr b="1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  <a:defRPr b="1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  <a:defRPr b="1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  <a:defRPr b="1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  <a:defRPr b="1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  <a:defRPr b="1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  <a:defRPr b="1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  <a:defRPr b="1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  <a:defRPr b="1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g2aa08024422_0_65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aa08024422_0_65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i="0" lang="en-US" sz="1200" u="none" cap="none" strike="noStrik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Pollen</a:t>
            </a:r>
            <a:r>
              <a:rPr lang="en-US" sz="1200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en-US" sz="1200" u="none" cap="none" strike="noStrike">
                <a:solidFill>
                  <a:srgbClr val="00B0F0"/>
                </a:solidFill>
                <a:latin typeface="Roboto"/>
                <a:ea typeface="Roboto"/>
                <a:cs typeface="Roboto"/>
                <a:sym typeface="Roboto"/>
              </a:rPr>
              <a:t>Robotics</a:t>
            </a:r>
            <a:endParaRPr i="0" sz="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2aa08024422_0_65"/>
          <p:cNvSpPr txBox="1"/>
          <p:nvPr/>
        </p:nvSpPr>
        <p:spPr>
          <a:xfrm>
            <a:off x="77413" y="393829"/>
            <a:ext cx="13155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REACHY</a:t>
            </a:r>
            <a:endParaRPr i="0" sz="7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g2aa08024422_0_65">
            <a:hlinkClick action="ppaction://hlinkshowjump?jump=nextslide"/>
          </p:cNvPr>
          <p:cNvSpPr/>
          <p:nvPr/>
        </p:nvSpPr>
        <p:spPr>
          <a:xfrm>
            <a:off x="1031787" y="48313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aa08024422_0_65">
            <a:hlinkClick action="ppaction://hlinkshowjump?jump=previousslide"/>
          </p:cNvPr>
          <p:cNvSpPr/>
          <p:nvPr/>
        </p:nvSpPr>
        <p:spPr>
          <a:xfrm flipH="1">
            <a:off x="226867" y="48313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20" id="108" name="Google Shape;108;g2aa08024422_0_65">
            <a:hlinkClick action="ppaction://hlinkshowjump?jump=firstslide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aa08024422_0_65"/>
          <p:cNvSpPr txBox="1"/>
          <p:nvPr/>
        </p:nvSpPr>
        <p:spPr>
          <a:xfrm>
            <a:off x="1484469" y="23514"/>
            <a:ext cx="7625400" cy="3156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lang="en-US" sz="16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Gamme de montage - Orbita v3</a:t>
            </a:r>
            <a:endParaRPr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2aa08024422_0_10"/>
          <p:cNvPicPr preferRelativeResize="0"/>
          <p:nvPr/>
        </p:nvPicPr>
        <p:blipFill rotWithShape="1">
          <a:blip r:embed="rId2">
            <a:alphaModFix/>
          </a:blip>
          <a:srcRect b="3130" l="0" r="0" t="3130"/>
          <a:stretch/>
        </p:blipFill>
        <p:spPr>
          <a:xfrm>
            <a:off x="0" y="-269841"/>
            <a:ext cx="9894651" cy="5565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g2aa08024422_0_10"/>
          <p:cNvPicPr preferRelativeResize="0"/>
          <p:nvPr/>
        </p:nvPicPr>
        <p:blipFill rotWithShape="1">
          <a:blip r:embed="rId3">
            <a:alphaModFix/>
          </a:blip>
          <a:srcRect b="99" l="0" r="0" t="99"/>
          <a:stretch/>
        </p:blipFill>
        <p:spPr>
          <a:xfrm>
            <a:off x="0" y="0"/>
            <a:ext cx="2650435" cy="11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2aa08024422_0_10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g2aa08024422_0_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1600">
                <a:solidFill>
                  <a:schemeClr val="lt1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g2aa08024422_0_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aa08024422_0_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chivo"/>
              <a:buNone/>
              <a:defRPr b="1" sz="36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Archivo"/>
              <a:buNone/>
              <a:defRPr sz="3600"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Archivo"/>
              <a:buNone/>
              <a:defRPr sz="3600"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Archivo"/>
              <a:buNone/>
              <a:defRPr sz="3600"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Archivo"/>
              <a:buNone/>
              <a:defRPr sz="3600"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Archivo"/>
              <a:buNone/>
              <a:defRPr sz="3600"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Archivo"/>
              <a:buNone/>
              <a:defRPr sz="3600"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Archivo"/>
              <a:buNone/>
              <a:defRPr sz="3600"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Archivo"/>
              <a:buNone/>
              <a:defRPr sz="3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23" name="Google Shape;23;g2aa08024422_0_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" name="Google Shape;24;g2aa08024422_0_16"/>
          <p:cNvPicPr preferRelativeResize="0"/>
          <p:nvPr/>
        </p:nvPicPr>
        <p:blipFill rotWithShape="1">
          <a:blip r:embed="rId2">
            <a:alphaModFix/>
          </a:blip>
          <a:srcRect b="99" l="0" r="0" t="99"/>
          <a:stretch/>
        </p:blipFill>
        <p:spPr>
          <a:xfrm>
            <a:off x="3501601" y="3915325"/>
            <a:ext cx="2313626" cy="99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g2aa08024422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0650" y="-111700"/>
            <a:ext cx="1589625" cy="4905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g2aa08024422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0650" y="0"/>
            <a:ext cx="3075976" cy="2424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2aa08024422_0_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36850" y="-777675"/>
            <a:ext cx="5508849" cy="34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g2aa08024422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4450" y="3050425"/>
            <a:ext cx="3719554" cy="21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g2aa08024422_0_22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g2aa08024422_0_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2" name="Google Shape;32;g2aa08024422_0_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" name="Google Shape;33;g2aa08024422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g2aa08024422_0_22"/>
          <p:cNvCxnSpPr/>
          <p:nvPr/>
        </p:nvCxnSpPr>
        <p:spPr>
          <a:xfrm flipH="1" rot="10800000">
            <a:off x="254358" y="535164"/>
            <a:ext cx="3902400" cy="300"/>
          </a:xfrm>
          <a:prstGeom prst="straightConnector1">
            <a:avLst/>
          </a:prstGeom>
          <a:noFill/>
          <a:ln cap="flat" cmpd="sng" w="19050">
            <a:solidFill>
              <a:srgbClr val="FDD68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1">
  <p:cSld name="TITLE_AND_BODY_4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g2aa08024422_0_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36850" y="-777675"/>
            <a:ext cx="5508849" cy="34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g2aa08024422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4450" y="3050425"/>
            <a:ext cx="3719554" cy="21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g2aa08024422_0_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9" name="Google Shape;39;g2aa08024422_0_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g2aa08024422_0_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g2aa08024422_0_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7075" y="431800"/>
            <a:ext cx="1526925" cy="4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2aa08024422_0_30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g2aa08024422_0_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45" name="Google Shape;45;g2aa08024422_0_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" name="Google Shape;46;g2aa08024422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g2aa08024422_0_30"/>
          <p:cNvCxnSpPr/>
          <p:nvPr/>
        </p:nvCxnSpPr>
        <p:spPr>
          <a:xfrm flipH="1" rot="10800000">
            <a:off x="254358" y="535164"/>
            <a:ext cx="3902400" cy="300"/>
          </a:xfrm>
          <a:prstGeom prst="straightConnector1">
            <a:avLst/>
          </a:prstGeom>
          <a:noFill/>
          <a:ln cap="flat" cmpd="sng" w="19050">
            <a:solidFill>
              <a:srgbClr val="FDD68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2">
  <p:cSld name="TITLE_AND_BODY_2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g2aa08024422_0_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17075" y="431800"/>
            <a:ext cx="1526925" cy="47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g2aa08024422_0_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1" name="Google Shape;51;g2aa08024422_0_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g2aa08024422_0_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2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2aa08024422_0_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3991" y="1824125"/>
            <a:ext cx="5882114" cy="34081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g2aa08024422_0_37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g2aa08024422_0_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7" name="Google Shape;57;g2aa08024422_0_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g2aa08024422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g2aa08024422_0_37"/>
          <p:cNvCxnSpPr/>
          <p:nvPr/>
        </p:nvCxnSpPr>
        <p:spPr>
          <a:xfrm flipH="1" rot="10800000">
            <a:off x="254358" y="535164"/>
            <a:ext cx="3902400" cy="300"/>
          </a:xfrm>
          <a:prstGeom prst="straightConnector1">
            <a:avLst/>
          </a:prstGeom>
          <a:noFill/>
          <a:ln cap="flat" cmpd="sng" w="19050">
            <a:solidFill>
              <a:srgbClr val="FDD68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3">
  <p:cSld name="TITLE_AND_BODY_2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2aa08024422_0_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3991" y="1824125"/>
            <a:ext cx="5882114" cy="3408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2aa08024422_0_1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  <a:defRPr>
                <a:latin typeface="Archivo"/>
                <a:ea typeface="Archivo"/>
                <a:cs typeface="Archivo"/>
                <a:sym typeface="Archiv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○"/>
              <a:defRPr>
                <a:latin typeface="Archivo"/>
                <a:ea typeface="Archivo"/>
                <a:cs typeface="Archivo"/>
                <a:sym typeface="Archiv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■"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3" name="Google Shape;63;g2aa08024422_0_1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" name="Google Shape;64;g2aa08024422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773" y="11288"/>
            <a:ext cx="958799" cy="101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aa08024422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2aa08024422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2aa08024422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jpg"/><Relationship Id="rId4" Type="http://schemas.openxmlformats.org/officeDocument/2006/relationships/image" Target="../media/image23.jpg"/><Relationship Id="rId5" Type="http://schemas.openxmlformats.org/officeDocument/2006/relationships/image" Target="../media/image3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Relationship Id="rId4" Type="http://schemas.openxmlformats.org/officeDocument/2006/relationships/image" Target="../media/image20.png"/><Relationship Id="rId5" Type="http://schemas.openxmlformats.org/officeDocument/2006/relationships/image" Target="../media/image40.jpg"/><Relationship Id="rId6" Type="http://schemas.openxmlformats.org/officeDocument/2006/relationships/image" Target="../media/image39.jpg"/><Relationship Id="rId7" Type="http://schemas.openxmlformats.org/officeDocument/2006/relationships/image" Target="../media/image46.jp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53.jpg"/><Relationship Id="rId5" Type="http://schemas.openxmlformats.org/officeDocument/2006/relationships/image" Target="../media/image47.jpg"/><Relationship Id="rId6" Type="http://schemas.openxmlformats.org/officeDocument/2006/relationships/image" Target="../media/image56.jp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jp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5.jpg"/><Relationship Id="rId9" Type="http://schemas.openxmlformats.org/officeDocument/2006/relationships/image" Target="../media/image20.png"/><Relationship Id="rId5" Type="http://schemas.openxmlformats.org/officeDocument/2006/relationships/image" Target="../media/image50.jpg"/><Relationship Id="rId6" Type="http://schemas.openxmlformats.org/officeDocument/2006/relationships/image" Target="../media/image65.jpg"/><Relationship Id="rId7" Type="http://schemas.openxmlformats.org/officeDocument/2006/relationships/image" Target="../media/image55.jpg"/><Relationship Id="rId8" Type="http://schemas.openxmlformats.org/officeDocument/2006/relationships/image" Target="../media/image5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0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jp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68.jpg"/><Relationship Id="rId5" Type="http://schemas.openxmlformats.org/officeDocument/2006/relationships/image" Target="../media/image62.jpg"/><Relationship Id="rId6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jpg"/><Relationship Id="rId4" Type="http://schemas.openxmlformats.org/officeDocument/2006/relationships/image" Target="../media/image45.png"/><Relationship Id="rId5" Type="http://schemas.openxmlformats.org/officeDocument/2006/relationships/image" Target="../media/image72.jpg"/><Relationship Id="rId6" Type="http://schemas.openxmlformats.org/officeDocument/2006/relationships/image" Target="../media/image49.png"/><Relationship Id="rId7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74.jpg"/><Relationship Id="rId5" Type="http://schemas.openxmlformats.org/officeDocument/2006/relationships/image" Target="../media/image83.jpg"/><Relationship Id="rId6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jpg"/><Relationship Id="rId4" Type="http://schemas.openxmlformats.org/officeDocument/2006/relationships/image" Target="../media/image73.jpg"/><Relationship Id="rId5" Type="http://schemas.openxmlformats.org/officeDocument/2006/relationships/image" Target="../media/image8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86.jpg"/><Relationship Id="rId5" Type="http://schemas.openxmlformats.org/officeDocument/2006/relationships/image" Target="../media/image77.jpg"/><Relationship Id="rId6" Type="http://schemas.openxmlformats.org/officeDocument/2006/relationships/image" Target="../media/image20.png"/><Relationship Id="rId7" Type="http://schemas.openxmlformats.org/officeDocument/2006/relationships/image" Target="../media/image7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84.jpg"/><Relationship Id="rId5" Type="http://schemas.openxmlformats.org/officeDocument/2006/relationships/image" Target="../media/image20.png"/><Relationship Id="rId6" Type="http://schemas.openxmlformats.org/officeDocument/2006/relationships/image" Target="../media/image92.jpg"/><Relationship Id="rId7" Type="http://schemas.openxmlformats.org/officeDocument/2006/relationships/image" Target="../media/image9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0.jpg"/><Relationship Id="rId4" Type="http://schemas.openxmlformats.org/officeDocument/2006/relationships/image" Target="../media/image94.jpg"/><Relationship Id="rId5" Type="http://schemas.openxmlformats.org/officeDocument/2006/relationships/image" Target="../media/image88.jpg"/><Relationship Id="rId6" Type="http://schemas.openxmlformats.org/officeDocument/2006/relationships/image" Target="../media/image91.jpg"/><Relationship Id="rId7" Type="http://schemas.openxmlformats.org/officeDocument/2006/relationships/image" Target="../media/image9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1.jpg"/><Relationship Id="rId4" Type="http://schemas.openxmlformats.org/officeDocument/2006/relationships/image" Target="../media/image76.jpg"/><Relationship Id="rId5" Type="http://schemas.openxmlformats.org/officeDocument/2006/relationships/image" Target="../media/image79.jpg"/><Relationship Id="rId6" Type="http://schemas.openxmlformats.org/officeDocument/2006/relationships/image" Target="../media/image7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4.jpg"/><Relationship Id="rId4" Type="http://schemas.openxmlformats.org/officeDocument/2006/relationships/image" Target="../media/image10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6.jpg"/><Relationship Id="rId4" Type="http://schemas.openxmlformats.org/officeDocument/2006/relationships/image" Target="../media/image107.jp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11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0.jpg"/><Relationship Id="rId4" Type="http://schemas.openxmlformats.org/officeDocument/2006/relationships/image" Target="../media/image9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6.png"/><Relationship Id="rId4" Type="http://schemas.openxmlformats.org/officeDocument/2006/relationships/image" Target="../media/image98.png"/><Relationship Id="rId5" Type="http://schemas.openxmlformats.org/officeDocument/2006/relationships/image" Target="../media/image10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11.png"/><Relationship Id="rId7" Type="http://schemas.openxmlformats.org/officeDocument/2006/relationships/image" Target="../media/image110.png"/><Relationship Id="rId8" Type="http://schemas.openxmlformats.org/officeDocument/2006/relationships/image" Target="../media/image10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03.png"/><Relationship Id="rId7" Type="http://schemas.openxmlformats.org/officeDocument/2006/relationships/image" Target="../media/image1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08.png"/><Relationship Id="rId7" Type="http://schemas.openxmlformats.org/officeDocument/2006/relationships/image" Target="../media/image112.png"/><Relationship Id="rId8" Type="http://schemas.openxmlformats.org/officeDocument/2006/relationships/image" Target="../media/image1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14.png"/><Relationship Id="rId7" Type="http://schemas.openxmlformats.org/officeDocument/2006/relationships/image" Target="../media/image116.jpg"/><Relationship Id="rId8" Type="http://schemas.openxmlformats.org/officeDocument/2006/relationships/image" Target="../media/image1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30.png"/><Relationship Id="rId7" Type="http://schemas.openxmlformats.org/officeDocument/2006/relationships/image" Target="../media/image1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2.jpg"/><Relationship Id="rId7" Type="http://schemas.openxmlformats.org/officeDocument/2006/relationships/image" Target="../media/image120.png"/><Relationship Id="rId8" Type="http://schemas.openxmlformats.org/officeDocument/2006/relationships/image" Target="../media/image1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9" Type="http://schemas.openxmlformats.org/officeDocument/2006/relationships/image" Target="../media/image128.jpg"/><Relationship Id="rId5" Type="http://schemas.openxmlformats.org/officeDocument/2006/relationships/image" Target="../media/image11.png"/><Relationship Id="rId6" Type="http://schemas.openxmlformats.org/officeDocument/2006/relationships/image" Target="../media/image124.jpg"/><Relationship Id="rId7" Type="http://schemas.openxmlformats.org/officeDocument/2006/relationships/image" Target="../media/image129.png"/><Relationship Id="rId8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25.jpg"/><Relationship Id="rId7" Type="http://schemas.openxmlformats.org/officeDocument/2006/relationships/image" Target="../media/image126.jpg"/><Relationship Id="rId8" Type="http://schemas.openxmlformats.org/officeDocument/2006/relationships/image" Target="../media/image131.jpg"/></Relationships>
</file>

<file path=ppt/slides/_rels/slide4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3.jp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9" Type="http://schemas.openxmlformats.org/officeDocument/2006/relationships/image" Target="../media/image139.png"/><Relationship Id="rId5" Type="http://schemas.openxmlformats.org/officeDocument/2006/relationships/image" Target="../media/image11.png"/><Relationship Id="rId6" Type="http://schemas.openxmlformats.org/officeDocument/2006/relationships/image" Target="../media/image140.png"/><Relationship Id="rId7" Type="http://schemas.openxmlformats.org/officeDocument/2006/relationships/image" Target="../media/image145.png"/><Relationship Id="rId8" Type="http://schemas.openxmlformats.org/officeDocument/2006/relationships/image" Target="../media/image1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31.jpg"/><Relationship Id="rId7" Type="http://schemas.openxmlformats.org/officeDocument/2006/relationships/image" Target="../media/image3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35.jpg"/><Relationship Id="rId7" Type="http://schemas.openxmlformats.org/officeDocument/2006/relationships/image" Target="../media/image14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14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7.jpg"/><Relationship Id="rId4" Type="http://schemas.openxmlformats.org/officeDocument/2006/relationships/image" Target="../media/image15.png"/><Relationship Id="rId9" Type="http://schemas.openxmlformats.org/officeDocument/2006/relationships/image" Target="../media/image148.jpg"/><Relationship Id="rId5" Type="http://schemas.openxmlformats.org/officeDocument/2006/relationships/image" Target="../media/image11.png"/><Relationship Id="rId6" Type="http://schemas.openxmlformats.org/officeDocument/2006/relationships/image" Target="../media/image144.jpg"/><Relationship Id="rId7" Type="http://schemas.openxmlformats.org/officeDocument/2006/relationships/image" Target="../media/image146.png"/><Relationship Id="rId8" Type="http://schemas.openxmlformats.org/officeDocument/2006/relationships/image" Target="../media/image1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22.jp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9cca6ffb3_0_0"/>
          <p:cNvSpPr txBox="1"/>
          <p:nvPr>
            <p:ph type="ctrTitle"/>
          </p:nvPr>
        </p:nvSpPr>
        <p:spPr>
          <a:xfrm>
            <a:off x="311700" y="200457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Orbita 3d v3</a:t>
            </a:r>
            <a:endParaRPr sz="3700"/>
          </a:p>
        </p:txBody>
      </p:sp>
      <p:sp>
        <p:nvSpPr>
          <p:cNvPr id="115" name="Google Shape;115;g249cca6ffb3_0_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Gamme opératoire</a:t>
            </a:r>
            <a:endParaRPr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23f76b243_0_188"/>
          <p:cNvSpPr txBox="1"/>
          <p:nvPr/>
        </p:nvSpPr>
        <p:spPr>
          <a:xfrm>
            <a:off x="1600050" y="647225"/>
            <a:ext cx="55392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Références nécessaires (x3) : 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couronne (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MP00003_crown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couronne dentée (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MP00004_crown_teeth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roulement 40x50x6 (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STD_bearing_40x50x6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chiv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Outils de montage DC1, DC2, DC3 et ED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étage plastique (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MP00269_Stage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38" name="Google Shape;238;g2023f76b243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288" y="2211734"/>
            <a:ext cx="3681172" cy="132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023f76b243_0_188"/>
          <p:cNvPicPr preferRelativeResize="0"/>
          <p:nvPr/>
        </p:nvPicPr>
        <p:blipFill rotWithShape="1">
          <a:blip r:embed="rId4">
            <a:alphaModFix/>
          </a:blip>
          <a:srcRect b="9203" l="0" r="0" t="7282"/>
          <a:stretch/>
        </p:blipFill>
        <p:spPr>
          <a:xfrm>
            <a:off x="988550" y="2211725"/>
            <a:ext cx="3335326" cy="13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023f76b243_0_188"/>
          <p:cNvPicPr preferRelativeResize="0"/>
          <p:nvPr/>
        </p:nvPicPr>
        <p:blipFill rotWithShape="1">
          <a:blip r:embed="rId5">
            <a:alphaModFix/>
          </a:blip>
          <a:srcRect b="19122" l="72627" r="0" t="22541"/>
          <a:stretch/>
        </p:blipFill>
        <p:spPr>
          <a:xfrm>
            <a:off x="3447425" y="3693075"/>
            <a:ext cx="876452" cy="96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023f76b243_0_188"/>
          <p:cNvPicPr preferRelativeResize="0"/>
          <p:nvPr/>
        </p:nvPicPr>
        <p:blipFill rotWithShape="1">
          <a:blip r:embed="rId5">
            <a:alphaModFix/>
          </a:blip>
          <a:srcRect b="11785" l="0" r="58788" t="11785"/>
          <a:stretch/>
        </p:blipFill>
        <p:spPr>
          <a:xfrm>
            <a:off x="4474300" y="3693075"/>
            <a:ext cx="1007186" cy="962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023f76b243_0_188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4 - Montage des sous-ensembles “Etages”</a:t>
            </a:r>
            <a:endParaRPr/>
          </a:p>
        </p:txBody>
      </p:sp>
      <p:sp>
        <p:nvSpPr>
          <p:cNvPr id="243" name="Google Shape;243;g2023f76b243_0_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4" name="Google Shape;244;g2023f76b243_0_188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023f76b243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363" y="2024805"/>
            <a:ext cx="4743270" cy="21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023f76b243_0_210"/>
          <p:cNvSpPr txBox="1"/>
          <p:nvPr/>
        </p:nvSpPr>
        <p:spPr>
          <a:xfrm>
            <a:off x="873150" y="699800"/>
            <a:ext cx="7397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l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a couronne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dans l’outillage DC1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(le bras doit rentrer dans la fente)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la couronne dentée dans l’outillage DC2 de manière à aligner les 4 encoches, épaulement vers le haut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, bien plaquée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contre la surface de l’outillage.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51" name="Google Shape;251;g2023f76b243_0_210"/>
          <p:cNvSpPr/>
          <p:nvPr/>
        </p:nvSpPr>
        <p:spPr>
          <a:xfrm>
            <a:off x="2916263" y="3316000"/>
            <a:ext cx="854100" cy="854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g2023f76b243_0_210"/>
          <p:cNvSpPr/>
          <p:nvPr/>
        </p:nvSpPr>
        <p:spPr>
          <a:xfrm>
            <a:off x="4707438" y="2695700"/>
            <a:ext cx="401700" cy="40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g2023f76b243_0_210"/>
          <p:cNvSpPr/>
          <p:nvPr/>
        </p:nvSpPr>
        <p:spPr>
          <a:xfrm>
            <a:off x="5306813" y="2103300"/>
            <a:ext cx="401700" cy="40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g2023f76b243_0_210"/>
          <p:cNvSpPr/>
          <p:nvPr/>
        </p:nvSpPr>
        <p:spPr>
          <a:xfrm>
            <a:off x="6164063" y="2632975"/>
            <a:ext cx="401700" cy="40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g2023f76b243_0_210"/>
          <p:cNvSpPr/>
          <p:nvPr/>
        </p:nvSpPr>
        <p:spPr>
          <a:xfrm>
            <a:off x="5550738" y="3357800"/>
            <a:ext cx="401700" cy="40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g2023f76b243_0_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g2023f76b243_0_210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23f76b243_0_282"/>
          <p:cNvSpPr txBox="1"/>
          <p:nvPr/>
        </p:nvSpPr>
        <p:spPr>
          <a:xfrm>
            <a:off x="873149" y="492500"/>
            <a:ext cx="7397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Assembler les deux outils de façon, l’encoche de DC2 placée au niveau du bras de la couronne.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Serrer uniformément dans l’étau.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Effectuer une rotation de l’ensemble dans l’étau de 90° et serrer à nouveau. à répéter 4x pour faire le tour de la pièce afin de s’assurer de l’uniformité du serrage.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63" name="Google Shape;263;g2023f76b243_0_282"/>
          <p:cNvGrpSpPr/>
          <p:nvPr/>
        </p:nvGrpSpPr>
        <p:grpSpPr>
          <a:xfrm>
            <a:off x="4485650" y="3631222"/>
            <a:ext cx="3043249" cy="1303212"/>
            <a:chOff x="5344975" y="3415147"/>
            <a:chExt cx="3043249" cy="1303212"/>
          </a:xfrm>
        </p:grpSpPr>
        <p:pic>
          <p:nvPicPr>
            <p:cNvPr id="264" name="Google Shape;264;g2023f76b243_0_282"/>
            <p:cNvPicPr preferRelativeResize="0"/>
            <p:nvPr/>
          </p:nvPicPr>
          <p:blipFill rotWithShape="1">
            <a:blip r:embed="rId3">
              <a:alphaModFix/>
            </a:blip>
            <a:srcRect b="14397" l="0" r="0" t="5171"/>
            <a:stretch/>
          </p:blipFill>
          <p:spPr>
            <a:xfrm>
              <a:off x="5344975" y="3415150"/>
              <a:ext cx="1637929" cy="130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g2023f76b243_0_282"/>
            <p:cNvSpPr txBox="1"/>
            <p:nvPr/>
          </p:nvSpPr>
          <p:spPr>
            <a:xfrm>
              <a:off x="7162724" y="3971959"/>
              <a:ext cx="12255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Presser jusqu’à ce que les 2 outillages soient quasiment collés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pic>
          <p:nvPicPr>
            <p:cNvPr id="266" name="Google Shape;266;g2023f76b243_0_282"/>
            <p:cNvPicPr preferRelativeResize="0"/>
            <p:nvPr/>
          </p:nvPicPr>
          <p:blipFill rotWithShape="1">
            <a:blip r:embed="rId4">
              <a:alphaModFix/>
            </a:blip>
            <a:srcRect b="0" l="3341" r="3331" t="0"/>
            <a:stretch/>
          </p:blipFill>
          <p:spPr>
            <a:xfrm>
              <a:off x="7162734" y="3415147"/>
              <a:ext cx="495544" cy="531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g2023f76b243_0_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138" y="1390050"/>
            <a:ext cx="2281498" cy="195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023f76b243_0_282"/>
          <p:cNvPicPr preferRelativeResize="0"/>
          <p:nvPr/>
        </p:nvPicPr>
        <p:blipFill rotWithShape="1">
          <a:blip r:embed="rId6">
            <a:alphaModFix/>
          </a:blip>
          <a:srcRect b="0" l="10298" r="10298" t="0"/>
          <a:stretch/>
        </p:blipFill>
        <p:spPr>
          <a:xfrm>
            <a:off x="3620713" y="1390050"/>
            <a:ext cx="1442963" cy="19506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023f76b243_0_282"/>
          <p:cNvSpPr/>
          <p:nvPr/>
        </p:nvSpPr>
        <p:spPr>
          <a:xfrm>
            <a:off x="3252684" y="2241903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g2023f76b243_0_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4325" y="1390050"/>
            <a:ext cx="1988490" cy="1950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g2023f76b243_0_282"/>
          <p:cNvCxnSpPr>
            <a:stCxn id="264" idx="0"/>
            <a:endCxn id="272" idx="2"/>
          </p:cNvCxnSpPr>
          <p:nvPr/>
        </p:nvCxnSpPr>
        <p:spPr>
          <a:xfrm rot="-5400000">
            <a:off x="5069264" y="3141475"/>
            <a:ext cx="725100" cy="254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273" name="Google Shape;273;g2023f76b243_0_282"/>
          <p:cNvCxnSpPr/>
          <p:nvPr/>
        </p:nvCxnSpPr>
        <p:spPr>
          <a:xfrm>
            <a:off x="6235650" y="3610225"/>
            <a:ext cx="0" cy="1324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4" name="Google Shape;274;g2023f76b243_0_282"/>
          <p:cNvGrpSpPr/>
          <p:nvPr/>
        </p:nvGrpSpPr>
        <p:grpSpPr>
          <a:xfrm>
            <a:off x="5137338" y="1893621"/>
            <a:ext cx="843300" cy="943479"/>
            <a:chOff x="5864250" y="1962796"/>
            <a:chExt cx="843300" cy="943479"/>
          </a:xfrm>
        </p:grpSpPr>
        <p:sp>
          <p:nvSpPr>
            <p:cNvPr id="275" name="Google Shape;275;g2023f76b243_0_282"/>
            <p:cNvSpPr/>
            <p:nvPr/>
          </p:nvSpPr>
          <p:spPr>
            <a:xfrm>
              <a:off x="5864250" y="2725075"/>
              <a:ext cx="843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76" name="Google Shape;276;g2023f76b243_0_28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88613" y="1962796"/>
              <a:ext cx="794567" cy="595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g2023f76b243_0_282"/>
            <p:cNvSpPr/>
            <p:nvPr/>
          </p:nvSpPr>
          <p:spPr>
            <a:xfrm>
              <a:off x="6150909" y="2591615"/>
              <a:ext cx="270000" cy="246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g2023f76b243_0_2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9" name="Google Shape;279;g2023f76b243_0_282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23f76b243_0_308"/>
          <p:cNvSpPr txBox="1"/>
          <p:nvPr/>
        </p:nvSpPr>
        <p:spPr>
          <a:xfrm>
            <a:off x="1413621" y="672410"/>
            <a:ext cx="6153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Après avoir retiré l’outillage DC2 (DC1 peut rester en place), vérifier que la couronne dentée est bien en place en passant une pointe d’outil le long.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85" name="Google Shape;285;g2023f76b243_0_308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1156432" y="1397439"/>
            <a:ext cx="3017472" cy="2920413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023f76b243_0_308"/>
          <p:cNvSpPr txBox="1"/>
          <p:nvPr/>
        </p:nvSpPr>
        <p:spPr>
          <a:xfrm>
            <a:off x="4528362" y="1397450"/>
            <a:ext cx="3446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Avec la pointe d’un outil, u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n léger décalage entre la couronne et la surface du disque doit être ressenti :</a:t>
            </a:r>
            <a:b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La couronne doit être plus enfoncée et ne doit pas dépasser.</a:t>
            </a:r>
            <a:endParaRPr i="0" sz="5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87" name="Google Shape;287;g2023f76b243_0_308"/>
          <p:cNvGrpSpPr/>
          <p:nvPr/>
        </p:nvGrpSpPr>
        <p:grpSpPr>
          <a:xfrm>
            <a:off x="5453221" y="2845417"/>
            <a:ext cx="2151029" cy="1474952"/>
            <a:chOff x="6919100" y="3394125"/>
            <a:chExt cx="1338038" cy="917487"/>
          </a:xfrm>
        </p:grpSpPr>
        <p:sp>
          <p:nvSpPr>
            <p:cNvPr id="288" name="Google Shape;288;g2023f76b243_0_308"/>
            <p:cNvSpPr/>
            <p:nvPr/>
          </p:nvSpPr>
          <p:spPr>
            <a:xfrm flipH="1">
              <a:off x="7812238" y="3394125"/>
              <a:ext cx="444900" cy="917400"/>
            </a:xfrm>
            <a:prstGeom prst="corner">
              <a:avLst>
                <a:gd fmla="val 90279" name="adj1"/>
                <a:gd fmla="val 21932" name="adj2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9" name="Google Shape;289;g2023f76b243_0_308"/>
            <p:cNvSpPr/>
            <p:nvPr/>
          </p:nvSpPr>
          <p:spPr>
            <a:xfrm>
              <a:off x="7227361" y="3964512"/>
              <a:ext cx="585600" cy="347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0" name="Google Shape;290;g2023f76b243_0_308"/>
            <p:cNvCxnSpPr/>
            <p:nvPr/>
          </p:nvCxnSpPr>
          <p:spPr>
            <a:xfrm rot="10800000">
              <a:off x="6919100" y="3911275"/>
              <a:ext cx="895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1" name="Google Shape;291;g2023f76b243_0_308"/>
            <p:cNvCxnSpPr/>
            <p:nvPr/>
          </p:nvCxnSpPr>
          <p:spPr>
            <a:xfrm rot="10800000">
              <a:off x="6919100" y="3964750"/>
              <a:ext cx="895500" cy="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g2023f76b243_0_308"/>
            <p:cNvCxnSpPr/>
            <p:nvPr/>
          </p:nvCxnSpPr>
          <p:spPr>
            <a:xfrm>
              <a:off x="6963375" y="3969324"/>
              <a:ext cx="0" cy="2082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cxnSp>
          <p:nvCxnSpPr>
            <p:cNvPr id="293" name="Google Shape;293;g2023f76b243_0_308"/>
            <p:cNvCxnSpPr/>
            <p:nvPr/>
          </p:nvCxnSpPr>
          <p:spPr>
            <a:xfrm>
              <a:off x="6963375" y="3699661"/>
              <a:ext cx="0" cy="2082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4" name="Google Shape;294;g2023f76b243_0_308"/>
          <p:cNvSpPr/>
          <p:nvPr/>
        </p:nvSpPr>
        <p:spPr>
          <a:xfrm>
            <a:off x="3246763" y="2404400"/>
            <a:ext cx="347100" cy="347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g2023f76b243_0_308"/>
          <p:cNvSpPr/>
          <p:nvPr/>
        </p:nvSpPr>
        <p:spPr>
          <a:xfrm>
            <a:off x="6713388" y="3532775"/>
            <a:ext cx="383400" cy="38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6" name="Google Shape;296;g2023f76b243_0_308"/>
          <p:cNvCxnSpPr>
            <a:stCxn id="295" idx="0"/>
            <a:endCxn id="294" idx="6"/>
          </p:cNvCxnSpPr>
          <p:nvPr/>
        </p:nvCxnSpPr>
        <p:spPr>
          <a:xfrm flipH="1" rot="5400000">
            <a:off x="4772088" y="1399775"/>
            <a:ext cx="954900" cy="3311100"/>
          </a:xfrm>
          <a:prstGeom prst="curvedConnector2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7" name="Google Shape;297;g2023f76b243_0_308"/>
          <p:cNvSpPr txBox="1"/>
          <p:nvPr/>
        </p:nvSpPr>
        <p:spPr>
          <a:xfrm>
            <a:off x="7002661" y="4239775"/>
            <a:ext cx="98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r>
              <a:rPr lang="en-US" sz="800">
                <a:latin typeface="Century Gothic"/>
                <a:ea typeface="Century Gothic"/>
                <a:cs typeface="Century Gothic"/>
                <a:sym typeface="Century Gothic"/>
              </a:rPr>
              <a:t>ouronne </a:t>
            </a:r>
            <a:endParaRPr sz="800"/>
          </a:p>
        </p:txBody>
      </p:sp>
      <p:sp>
        <p:nvSpPr>
          <p:cNvPr id="298" name="Google Shape;298;g2023f76b243_0_308"/>
          <p:cNvSpPr txBox="1"/>
          <p:nvPr/>
        </p:nvSpPr>
        <p:spPr>
          <a:xfrm>
            <a:off x="5637338" y="4239775"/>
            <a:ext cx="123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entury Gothic"/>
                <a:ea typeface="Century Gothic"/>
                <a:cs typeface="Century Gothic"/>
                <a:sym typeface="Century Gothic"/>
              </a:rPr>
              <a:t>Couronne dentée </a:t>
            </a:r>
            <a:endParaRPr sz="800"/>
          </a:p>
        </p:txBody>
      </p:sp>
      <p:sp>
        <p:nvSpPr>
          <p:cNvPr id="299" name="Google Shape;299;g2023f76b243_0_3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g2023f76b243_0_308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23f76b243_0_328"/>
          <p:cNvSpPr txBox="1"/>
          <p:nvPr/>
        </p:nvSpPr>
        <p:spPr>
          <a:xfrm>
            <a:off x="1976237" y="618775"/>
            <a:ext cx="5016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le roulement sur l’outillage DC3, comme ci-dessous :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06" name="Google Shape;306;g2023f76b243_0_328"/>
          <p:cNvPicPr preferRelativeResize="0"/>
          <p:nvPr/>
        </p:nvPicPr>
        <p:blipFill rotWithShape="1">
          <a:blip r:embed="rId3">
            <a:alphaModFix/>
          </a:blip>
          <a:srcRect b="3201" l="0" r="0" t="3201"/>
          <a:stretch/>
        </p:blipFill>
        <p:spPr>
          <a:xfrm>
            <a:off x="1976241" y="1312242"/>
            <a:ext cx="5016105" cy="279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023f76b243_0_328"/>
          <p:cNvSpPr txBox="1"/>
          <p:nvPr/>
        </p:nvSpPr>
        <p:spPr>
          <a:xfrm>
            <a:off x="2558766" y="4067644"/>
            <a:ext cx="1535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1" lang="en-US" sz="10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DC1 + Ensemble obtenu précédemment</a:t>
            </a:r>
            <a:endParaRPr i="1" sz="10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8" name="Google Shape;308;g2023f76b243_0_328"/>
          <p:cNvSpPr txBox="1"/>
          <p:nvPr/>
        </p:nvSpPr>
        <p:spPr>
          <a:xfrm>
            <a:off x="5060082" y="4067644"/>
            <a:ext cx="1869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1" lang="en-US" sz="10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DC3 + Roulement</a:t>
            </a:r>
            <a:endParaRPr i="1" sz="10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09" name="Google Shape;309;g2023f76b243_0_328"/>
          <p:cNvSpPr txBox="1"/>
          <p:nvPr/>
        </p:nvSpPr>
        <p:spPr>
          <a:xfrm>
            <a:off x="2179351" y="1104751"/>
            <a:ext cx="4988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1" lang="en-US" sz="10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Préparation de l’assemblage de la couronne dentée dans le disque</a:t>
            </a:r>
            <a:endParaRPr i="1" sz="10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10" name="Google Shape;310;g2023f76b243_0_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g2023f76b243_0_328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g2023f76b243_0_348"/>
          <p:cNvGrpSpPr/>
          <p:nvPr/>
        </p:nvGrpSpPr>
        <p:grpSpPr>
          <a:xfrm>
            <a:off x="4330800" y="2316475"/>
            <a:ext cx="1502525" cy="1191750"/>
            <a:chOff x="5864250" y="2725075"/>
            <a:chExt cx="1502525" cy="1191750"/>
          </a:xfrm>
        </p:grpSpPr>
        <p:sp>
          <p:nvSpPr>
            <p:cNvPr id="317" name="Google Shape;317;g2023f76b243_0_348"/>
            <p:cNvSpPr/>
            <p:nvPr/>
          </p:nvSpPr>
          <p:spPr>
            <a:xfrm>
              <a:off x="6523475" y="3735625"/>
              <a:ext cx="843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8" name="Google Shape;318;g2023f76b243_0_348"/>
            <p:cNvSpPr/>
            <p:nvPr/>
          </p:nvSpPr>
          <p:spPr>
            <a:xfrm>
              <a:off x="5864250" y="2725075"/>
              <a:ext cx="843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319" name="Google Shape;319;g2023f76b243_0_348"/>
          <p:cNvSpPr txBox="1"/>
          <p:nvPr/>
        </p:nvSpPr>
        <p:spPr>
          <a:xfrm>
            <a:off x="1495508" y="552429"/>
            <a:ext cx="6153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Puis procéder à l’assemblage suivant, en prenant soin de pré-placer correctement le roulement dans son logement : 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20" name="Google Shape;320;g2023f76b243_0_348"/>
          <p:cNvSpPr txBox="1"/>
          <p:nvPr/>
        </p:nvSpPr>
        <p:spPr>
          <a:xfrm>
            <a:off x="6174150" y="4012538"/>
            <a:ext cx="1225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Presser jusqu’à ce que les 2 outillages soient quasiment collés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21" name="Google Shape;321;g2023f76b243_0_348"/>
          <p:cNvPicPr preferRelativeResize="0"/>
          <p:nvPr/>
        </p:nvPicPr>
        <p:blipFill rotWithShape="1">
          <a:blip r:embed="rId3">
            <a:alphaModFix/>
          </a:blip>
          <a:srcRect b="0" l="3341" r="3331" t="0"/>
          <a:stretch/>
        </p:blipFill>
        <p:spPr>
          <a:xfrm>
            <a:off x="6174159" y="3365097"/>
            <a:ext cx="495544" cy="5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023f76b243_0_348"/>
          <p:cNvPicPr preferRelativeResize="0"/>
          <p:nvPr/>
        </p:nvPicPr>
        <p:blipFill rotWithShape="1">
          <a:blip r:embed="rId4">
            <a:alphaModFix/>
          </a:blip>
          <a:srcRect b="11306" l="0" r="0" t="11306"/>
          <a:stretch/>
        </p:blipFill>
        <p:spPr>
          <a:xfrm>
            <a:off x="1648862" y="1030321"/>
            <a:ext cx="2412137" cy="198179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023f76b243_0_348"/>
          <p:cNvSpPr txBox="1"/>
          <p:nvPr/>
        </p:nvSpPr>
        <p:spPr>
          <a:xfrm>
            <a:off x="1986381" y="3002563"/>
            <a:ext cx="18861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1" lang="en-US" sz="10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DC1			DC3</a:t>
            </a:r>
            <a:endParaRPr i="1" sz="10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24" name="Google Shape;324;g2023f76b243_0_3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1678" y="1030325"/>
            <a:ext cx="1535696" cy="198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023f76b243_0_348"/>
          <p:cNvPicPr preferRelativeResize="0"/>
          <p:nvPr/>
        </p:nvPicPr>
        <p:blipFill rotWithShape="1">
          <a:blip r:embed="rId6">
            <a:alphaModFix/>
          </a:blip>
          <a:srcRect b="0" l="5749" r="0" t="0"/>
          <a:stretch/>
        </p:blipFill>
        <p:spPr>
          <a:xfrm>
            <a:off x="4884358" y="3365100"/>
            <a:ext cx="1093702" cy="1393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g2023f76b243_0_348"/>
          <p:cNvCxnSpPr>
            <a:stCxn id="317" idx="0"/>
            <a:endCxn id="318" idx="2"/>
          </p:cNvCxnSpPr>
          <p:nvPr/>
        </p:nvCxnSpPr>
        <p:spPr>
          <a:xfrm flipH="1" rot="5400000">
            <a:off x="4667375" y="2582725"/>
            <a:ext cx="829500" cy="6591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27" name="Google Shape;327;g2023f76b243_0_348"/>
          <p:cNvCxnSpPr/>
          <p:nvPr/>
        </p:nvCxnSpPr>
        <p:spPr>
          <a:xfrm>
            <a:off x="6122325" y="3399925"/>
            <a:ext cx="0" cy="1324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8" name="Google Shape;328;g2023f76b243_0_348"/>
          <p:cNvGrpSpPr/>
          <p:nvPr/>
        </p:nvGrpSpPr>
        <p:grpSpPr>
          <a:xfrm>
            <a:off x="4339038" y="1569307"/>
            <a:ext cx="794567" cy="875719"/>
            <a:chOff x="5888613" y="1962796"/>
            <a:chExt cx="794567" cy="875719"/>
          </a:xfrm>
        </p:grpSpPr>
        <p:pic>
          <p:nvPicPr>
            <p:cNvPr id="329" name="Google Shape;329;g2023f76b243_0_3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888613" y="1962796"/>
              <a:ext cx="794567" cy="595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g2023f76b243_0_348"/>
            <p:cNvSpPr/>
            <p:nvPr/>
          </p:nvSpPr>
          <p:spPr>
            <a:xfrm>
              <a:off x="6150909" y="2591615"/>
              <a:ext cx="270000" cy="246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g2023f76b243_0_3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g2023f76b243_0_348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023f76b243_0_369"/>
          <p:cNvSpPr txBox="1"/>
          <p:nvPr/>
        </p:nvSpPr>
        <p:spPr>
          <a:xfrm>
            <a:off x="1199950" y="730228"/>
            <a:ext cx="6711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Après avoir retiré les outillages, on obtient le sous ensemble 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suivant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38" name="Google Shape;338;g2023f76b243_0_369"/>
          <p:cNvSpPr txBox="1"/>
          <p:nvPr/>
        </p:nvSpPr>
        <p:spPr>
          <a:xfrm>
            <a:off x="1585477" y="4362417"/>
            <a:ext cx="615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Répéter l’opération pour les 3 disques pour avoir 3x ce résultat.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39" name="Google Shape;339;g2023f76b243_0_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987" y="1154575"/>
            <a:ext cx="3355228" cy="2914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g2023f76b243_0_369"/>
          <p:cNvGrpSpPr/>
          <p:nvPr/>
        </p:nvGrpSpPr>
        <p:grpSpPr>
          <a:xfrm>
            <a:off x="5950888" y="1645550"/>
            <a:ext cx="1993150" cy="1918113"/>
            <a:chOff x="6634975" y="1651775"/>
            <a:chExt cx="1993150" cy="1918113"/>
          </a:xfrm>
        </p:grpSpPr>
        <p:sp>
          <p:nvSpPr>
            <p:cNvPr id="341" name="Google Shape;341;g2023f76b243_0_369"/>
            <p:cNvSpPr txBox="1"/>
            <p:nvPr/>
          </p:nvSpPr>
          <p:spPr>
            <a:xfrm>
              <a:off x="6722525" y="2233088"/>
              <a:ext cx="1905600" cy="133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Vérifier que le roulement ne dépasse pas de la surface </a:t>
              </a:r>
              <a:r>
                <a:rPr lang="en-US" sz="1100">
                  <a:latin typeface="Archivo"/>
                  <a:ea typeface="Archivo"/>
                  <a:cs typeface="Archivo"/>
                  <a:sym typeface="Archivo"/>
                </a:rPr>
                <a:t>de la couronne</a:t>
              </a: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. 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Il doit être enfoncé d’environ </a:t>
              </a:r>
              <a:r>
                <a:rPr lang="en-US" sz="1100">
                  <a:latin typeface="Archivo"/>
                  <a:ea typeface="Archivo"/>
                  <a:cs typeface="Archivo"/>
                  <a:sym typeface="Archivo"/>
                </a:rPr>
                <a:t>0.6</a:t>
              </a: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 mm et </a:t>
              </a:r>
              <a:r>
                <a:rPr lang="en-US" sz="1100">
                  <a:latin typeface="Archivo"/>
                  <a:ea typeface="Archivo"/>
                  <a:cs typeface="Archivo"/>
                  <a:sym typeface="Archivo"/>
                </a:rPr>
                <a:t>bague interne doit pouvoir tourner librement.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pic>
          <p:nvPicPr>
            <p:cNvPr id="342" name="Google Shape;342;g2023f76b243_0_369"/>
            <p:cNvPicPr preferRelativeResize="0"/>
            <p:nvPr/>
          </p:nvPicPr>
          <p:blipFill rotWithShape="1">
            <a:blip r:embed="rId4">
              <a:alphaModFix/>
            </a:blip>
            <a:srcRect b="0" l="3341" r="3331" t="0"/>
            <a:stretch/>
          </p:blipFill>
          <p:spPr>
            <a:xfrm>
              <a:off x="6722541" y="1666225"/>
              <a:ext cx="651725" cy="6983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3" name="Google Shape;343;g2023f76b243_0_369"/>
            <p:cNvCxnSpPr/>
            <p:nvPr/>
          </p:nvCxnSpPr>
          <p:spPr>
            <a:xfrm>
              <a:off x="6634975" y="1651775"/>
              <a:ext cx="0" cy="1916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4" name="Google Shape;344;g2023f76b243_0_369"/>
          <p:cNvSpPr/>
          <p:nvPr/>
        </p:nvSpPr>
        <p:spPr>
          <a:xfrm>
            <a:off x="3913013" y="1576550"/>
            <a:ext cx="347100" cy="347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5" name="Google Shape;345;g2023f76b243_0_369"/>
          <p:cNvCxnSpPr>
            <a:endCxn id="344" idx="6"/>
          </p:cNvCxnSpPr>
          <p:nvPr/>
        </p:nvCxnSpPr>
        <p:spPr>
          <a:xfrm rot="10800000">
            <a:off x="4260113" y="1750100"/>
            <a:ext cx="1697700" cy="857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46" name="Google Shape;346;g2023f76b243_0_3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g2023f76b243_0_369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g2035071a132_0_1"/>
          <p:cNvGrpSpPr/>
          <p:nvPr/>
        </p:nvGrpSpPr>
        <p:grpSpPr>
          <a:xfrm>
            <a:off x="6274213" y="1579471"/>
            <a:ext cx="794567" cy="875719"/>
            <a:chOff x="5888613" y="1962796"/>
            <a:chExt cx="794567" cy="875719"/>
          </a:xfrm>
        </p:grpSpPr>
        <p:pic>
          <p:nvPicPr>
            <p:cNvPr id="353" name="Google Shape;353;g2035071a132_0_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88613" y="1962796"/>
              <a:ext cx="794567" cy="595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g2035071a132_0_1"/>
            <p:cNvSpPr/>
            <p:nvPr/>
          </p:nvSpPr>
          <p:spPr>
            <a:xfrm>
              <a:off x="6150909" y="2591615"/>
              <a:ext cx="270000" cy="2469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g2035071a132_0_1"/>
          <p:cNvSpPr txBox="1"/>
          <p:nvPr/>
        </p:nvSpPr>
        <p:spPr>
          <a:xfrm>
            <a:off x="861243" y="418093"/>
            <a:ext cx="6711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Se munir d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e la pièce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MP00269_Stage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ainsi que de l’outillage ED.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Insérer le sous-ensemble précédent dans l’outillage et pré-placer la pièce plastique en face, prête à être montée dans le roulement. L’ensemble peut alors être pressé pour obtenir un étage complet.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56" name="Google Shape;356;g2035071a132_0_1"/>
          <p:cNvSpPr txBox="1"/>
          <p:nvPr/>
        </p:nvSpPr>
        <p:spPr>
          <a:xfrm>
            <a:off x="1495493" y="4433770"/>
            <a:ext cx="615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Répéter l’opération pour les 3 sous ensembles pour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obtenir trois sous-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ensembles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Etage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57" name="Google Shape;357;g2035071a132_0_1"/>
          <p:cNvPicPr preferRelativeResize="0"/>
          <p:nvPr/>
        </p:nvPicPr>
        <p:blipFill rotWithShape="1">
          <a:blip r:embed="rId4">
            <a:alphaModFix/>
          </a:blip>
          <a:srcRect b="11785" l="0" r="0" t="11785"/>
          <a:stretch/>
        </p:blipFill>
        <p:spPr>
          <a:xfrm>
            <a:off x="861237" y="1232100"/>
            <a:ext cx="3658194" cy="14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035071a132_0_1"/>
          <p:cNvPicPr preferRelativeResize="0"/>
          <p:nvPr/>
        </p:nvPicPr>
        <p:blipFill rotWithShape="1">
          <a:blip r:embed="rId5">
            <a:alphaModFix/>
          </a:blip>
          <a:srcRect b="0" l="9840" r="6336" t="0"/>
          <a:stretch/>
        </p:blipFill>
        <p:spPr>
          <a:xfrm>
            <a:off x="4659562" y="1217688"/>
            <a:ext cx="1450173" cy="144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035071a132_0_1"/>
          <p:cNvPicPr preferRelativeResize="0"/>
          <p:nvPr/>
        </p:nvPicPr>
        <p:blipFill rotWithShape="1">
          <a:blip r:embed="rId6">
            <a:alphaModFix/>
          </a:blip>
          <a:srcRect b="4220" l="0" r="0" t="6731"/>
          <a:stretch/>
        </p:blipFill>
        <p:spPr>
          <a:xfrm>
            <a:off x="1278387" y="2727375"/>
            <a:ext cx="1794698" cy="162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035071a132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6837" y="1277647"/>
            <a:ext cx="1115924" cy="144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035071a132_0_1"/>
          <p:cNvSpPr/>
          <p:nvPr/>
        </p:nvSpPr>
        <p:spPr>
          <a:xfrm>
            <a:off x="861234" y="3311815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g2035071a132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33436" y="2877263"/>
            <a:ext cx="975675" cy="1484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2035071a132_0_1"/>
          <p:cNvSpPr txBox="1"/>
          <p:nvPr/>
        </p:nvSpPr>
        <p:spPr>
          <a:xfrm>
            <a:off x="3301200" y="3322749"/>
            <a:ext cx="4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chivo"/>
                <a:ea typeface="Archivo"/>
                <a:cs typeface="Archivo"/>
                <a:sym typeface="Archivo"/>
              </a:rPr>
              <a:t>x3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364" name="Google Shape;364;g2035071a132_0_1"/>
          <p:cNvGrpSpPr/>
          <p:nvPr/>
        </p:nvGrpSpPr>
        <p:grpSpPr>
          <a:xfrm>
            <a:off x="5704775" y="2820300"/>
            <a:ext cx="2577963" cy="1595725"/>
            <a:chOff x="5174950" y="3048900"/>
            <a:chExt cx="2577963" cy="1595725"/>
          </a:xfrm>
        </p:grpSpPr>
        <p:sp>
          <p:nvSpPr>
            <p:cNvPr id="365" name="Google Shape;365;g2035071a132_0_1"/>
            <p:cNvSpPr txBox="1"/>
            <p:nvPr/>
          </p:nvSpPr>
          <p:spPr>
            <a:xfrm>
              <a:off x="5242513" y="3051625"/>
              <a:ext cx="2510400" cy="15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Vérifier que le roulement est bien en contact avec l’épaulement de la pièce étage. 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Aucune des pièce ne doit pouvoir s’enlever facilement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pic>
          <p:nvPicPr>
            <p:cNvPr id="366" name="Google Shape;366;g2035071a132_0_1"/>
            <p:cNvPicPr preferRelativeResize="0"/>
            <p:nvPr/>
          </p:nvPicPr>
          <p:blipFill rotWithShape="1">
            <a:blip r:embed="rId9">
              <a:alphaModFix/>
            </a:blip>
            <a:srcRect b="0" l="3341" r="3331" t="0"/>
            <a:stretch/>
          </p:blipFill>
          <p:spPr>
            <a:xfrm>
              <a:off x="5242525" y="3051625"/>
              <a:ext cx="583000" cy="624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7" name="Google Shape;367;g2035071a132_0_1"/>
            <p:cNvCxnSpPr/>
            <p:nvPr/>
          </p:nvCxnSpPr>
          <p:spPr>
            <a:xfrm>
              <a:off x="5174950" y="3048900"/>
              <a:ext cx="0" cy="15258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8" name="Google Shape;368;g2035071a132_0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g2035071a132_0_1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32ee7656a_0_92"/>
          <p:cNvSpPr txBox="1"/>
          <p:nvPr/>
        </p:nvSpPr>
        <p:spPr>
          <a:xfrm>
            <a:off x="564300" y="4166725"/>
            <a:ext cx="77106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et serrer à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22 cN.m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les 6x vis thermoplastiques.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Les vis sont situées dans les enfoncements pour têtes de vis (entourés),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trois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sur chaque assiette. Les trous plus gros sont destinés aux vis de fixation de la tête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75" name="Google Shape;375;g2032ee7656a_0_92"/>
          <p:cNvSpPr txBox="1"/>
          <p:nvPr/>
        </p:nvSpPr>
        <p:spPr>
          <a:xfrm>
            <a:off x="3874325" y="861700"/>
            <a:ext cx="42306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Références nécessaires : 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1x plate ring (</a:t>
            </a:r>
            <a:r>
              <a:rPr b="1"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MP00015_plate_ring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2x assiettes (</a:t>
            </a:r>
            <a:r>
              <a:rPr b="1"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PP00016_plate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1x sphere (</a:t>
            </a:r>
            <a:r>
              <a:rPr b="1"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PP00014_ball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chivo"/>
              <a:buChar char="-"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6x vis thermoplastiques M2.5x8 (</a:t>
            </a:r>
            <a:r>
              <a:rPr b="1"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STD_plast_tcb_torx_2.5x8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76" name="Google Shape;376;g2032ee7656a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676" y="659674"/>
            <a:ext cx="1518602" cy="13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032ee7656a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289" y="2525774"/>
            <a:ext cx="2152371" cy="156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2032ee7656a_0_92"/>
          <p:cNvPicPr preferRelativeResize="0"/>
          <p:nvPr/>
        </p:nvPicPr>
        <p:blipFill rotWithShape="1">
          <a:blip r:embed="rId5">
            <a:alphaModFix/>
          </a:blip>
          <a:srcRect b="0" l="0" r="0" t="7851"/>
          <a:stretch/>
        </p:blipFill>
        <p:spPr>
          <a:xfrm>
            <a:off x="2080341" y="2525773"/>
            <a:ext cx="2192543" cy="156069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032ee7656a_0_92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Etape 5 - Montage du sous-ensemble “Plateforme”</a:t>
            </a:r>
            <a:endParaRPr/>
          </a:p>
        </p:txBody>
      </p:sp>
      <p:sp>
        <p:nvSpPr>
          <p:cNvPr id="380" name="Google Shape;380;g2032ee7656a_0_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g2032ee7656a_0_92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82" name="Google Shape;382;g2032ee7656a_0_92"/>
          <p:cNvSpPr txBox="1"/>
          <p:nvPr/>
        </p:nvSpPr>
        <p:spPr>
          <a:xfrm>
            <a:off x="564300" y="2002575"/>
            <a:ext cx="766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Procéder au montage de la plateforme en plaçant une pièce assiette de chaque côté de la pièce métal avec la sphère au milieu, entre les 2 pièces plastiques.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032ee7656a_0_110"/>
          <p:cNvSpPr txBox="1"/>
          <p:nvPr/>
        </p:nvSpPr>
        <p:spPr>
          <a:xfrm>
            <a:off x="2021599" y="700710"/>
            <a:ext cx="615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Vérifier le résultat du sous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-ensemble 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Plateforme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: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88" name="Google Shape;388;g2032ee7656a_0_110"/>
          <p:cNvSpPr/>
          <p:nvPr/>
        </p:nvSpPr>
        <p:spPr>
          <a:xfrm>
            <a:off x="2669719" y="2008416"/>
            <a:ext cx="514500" cy="2307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2032ee7656a_0_110"/>
          <p:cNvPicPr preferRelativeResize="0"/>
          <p:nvPr/>
        </p:nvPicPr>
        <p:blipFill rotWithShape="1">
          <a:blip r:embed="rId3">
            <a:alphaModFix/>
          </a:blip>
          <a:srcRect b="109" l="0" r="0" t="99"/>
          <a:stretch/>
        </p:blipFill>
        <p:spPr>
          <a:xfrm>
            <a:off x="2012044" y="1018444"/>
            <a:ext cx="3412613" cy="3245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g2032ee7656a_0_110"/>
          <p:cNvGrpSpPr/>
          <p:nvPr/>
        </p:nvGrpSpPr>
        <p:grpSpPr>
          <a:xfrm>
            <a:off x="6028813" y="2008427"/>
            <a:ext cx="2145799" cy="1455379"/>
            <a:chOff x="6475588" y="2286877"/>
            <a:chExt cx="2145799" cy="1455379"/>
          </a:xfrm>
        </p:grpSpPr>
        <p:sp>
          <p:nvSpPr>
            <p:cNvPr id="391" name="Google Shape;391;g2032ee7656a_0_110"/>
            <p:cNvSpPr txBox="1"/>
            <p:nvPr/>
          </p:nvSpPr>
          <p:spPr>
            <a:xfrm>
              <a:off x="6553787" y="2826356"/>
              <a:ext cx="20676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La sphère doit pouvoir tourner librement dans toutes les directions sans frottement trop important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t/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pic>
          <p:nvPicPr>
            <p:cNvPr id="392" name="Google Shape;392;g2032ee7656a_0_110"/>
            <p:cNvPicPr preferRelativeResize="0"/>
            <p:nvPr/>
          </p:nvPicPr>
          <p:blipFill rotWithShape="1">
            <a:blip r:embed="rId4">
              <a:alphaModFix/>
            </a:blip>
            <a:srcRect b="0" l="3341" r="3331" t="0"/>
            <a:stretch/>
          </p:blipFill>
          <p:spPr>
            <a:xfrm>
              <a:off x="6553772" y="2286877"/>
              <a:ext cx="444854" cy="47668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3" name="Google Shape;393;g2032ee7656a_0_110"/>
            <p:cNvCxnSpPr/>
            <p:nvPr/>
          </p:nvCxnSpPr>
          <p:spPr>
            <a:xfrm>
              <a:off x="6475588" y="2301655"/>
              <a:ext cx="0" cy="12711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4" name="Google Shape;394;g2032ee7656a_0_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5" name="Google Shape;395;g2032ee7656a_0_110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Google Shape;120;g2aa08024422_0_79"/>
          <p:cNvGraphicFramePr/>
          <p:nvPr/>
        </p:nvGraphicFramePr>
        <p:xfrm>
          <a:off x="854538" y="155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{9C3008C3-1F05-4851-B206-847B7AF2BE85}</a:tableStyleId>
              </a:tblPr>
              <a:tblGrid>
                <a:gridCol w="790950"/>
                <a:gridCol w="1604275"/>
                <a:gridCol w="1018175"/>
                <a:gridCol w="2895850"/>
                <a:gridCol w="1125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Version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Auteurs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Date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Modifications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Pages</a:t>
                      </a:r>
                      <a:endParaRPr b="1" sz="12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2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1.0</a:t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Simon Baudry</a:t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02/11/2023</a:t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Création de la gamme Orbita 3d v3, à partir de la gamme Orbita 3d v2.</a:t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1.1</a:t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Jeremy Laville</a:t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Simon Baudry</a:t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27/12/2023</a:t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Mise à jour en vue du partage pour Maxon (montage 2 protos)</a:t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1" name="Google Shape;121;g2aa08024422_0_79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2"/>
          </a:p>
        </p:txBody>
      </p:sp>
      <p:sp>
        <p:nvSpPr>
          <p:cNvPr id="122" name="Google Shape;122;g2aa08024422_0_79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23" name="Google Shape;123;g2aa08024422_0_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131fff0b56_0_22"/>
          <p:cNvSpPr txBox="1"/>
          <p:nvPr/>
        </p:nvSpPr>
        <p:spPr>
          <a:xfrm>
            <a:off x="392400" y="615050"/>
            <a:ext cx="7790700" cy="1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Se munir des éléments suivants : 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chivo"/>
              <a:buChar char="-"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3 sous-ensembles 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B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ras complets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et le sous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-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ensemble 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Plateforme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assemblés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précédemment.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chivo"/>
              <a:buChar char="-"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3 Boulons épaulés (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STD_screwed_axis_3x4x6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chivo"/>
              <a:buChar char="-"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3 Rondelles 4x6 (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STD_washer_4x6x0.3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Procéder de la même manière que pour le montage des bras lunes sur bras montants : 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chivo"/>
              <a:buChar char="-"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la rondelle sur le boulon épaulé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chivo"/>
              <a:buChar char="-"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Insérer le boulon dans les roulements du bras-lune, de l’extérieur vers l’intérieur (voir photo)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chivo"/>
              <a:buChar char="-"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Ajouter du frein filet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Loctite 648 dans le taraudage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et visser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dans un des trous taraudés du sous-ensemble plateforme.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01" name="Google Shape;401;g2131fff0b56_0_22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7900957" y="1380590"/>
            <a:ext cx="860212" cy="92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2131fff0b56_0_22"/>
          <p:cNvPicPr preferRelativeResize="0"/>
          <p:nvPr/>
        </p:nvPicPr>
        <p:blipFill rotWithShape="1">
          <a:blip r:embed="rId4">
            <a:alphaModFix/>
          </a:blip>
          <a:srcRect b="0" l="5864" r="0" t="0"/>
          <a:stretch/>
        </p:blipFill>
        <p:spPr>
          <a:xfrm>
            <a:off x="4755986" y="2324538"/>
            <a:ext cx="2334863" cy="22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131fff0b56_0_22"/>
          <p:cNvPicPr preferRelativeResize="0"/>
          <p:nvPr/>
        </p:nvPicPr>
        <p:blipFill rotWithShape="1">
          <a:blip r:embed="rId5">
            <a:alphaModFix/>
          </a:blip>
          <a:srcRect b="0" l="137" r="1823" t="0"/>
          <a:stretch/>
        </p:blipFill>
        <p:spPr>
          <a:xfrm rot="5400000">
            <a:off x="307111" y="2394201"/>
            <a:ext cx="2274452" cy="21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2131fff0b56_0_22"/>
          <p:cNvSpPr txBox="1"/>
          <p:nvPr/>
        </p:nvSpPr>
        <p:spPr>
          <a:xfrm>
            <a:off x="7129125" y="3632400"/>
            <a:ext cx="1942200" cy="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Note : la marque sur les bras lune ne doit pas pas être visible lorsque les bras complets sont disposés dans cette position.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05" name="Google Shape;405;g2131fff0b56_0_22"/>
          <p:cNvGrpSpPr/>
          <p:nvPr/>
        </p:nvGrpSpPr>
        <p:grpSpPr>
          <a:xfrm>
            <a:off x="2695150" y="3022493"/>
            <a:ext cx="1792787" cy="1616681"/>
            <a:chOff x="3205788" y="3098693"/>
            <a:chExt cx="1792787" cy="1616681"/>
          </a:xfrm>
        </p:grpSpPr>
        <p:grpSp>
          <p:nvGrpSpPr>
            <p:cNvPr id="406" name="Google Shape;406;g2131fff0b56_0_22"/>
            <p:cNvGrpSpPr/>
            <p:nvPr/>
          </p:nvGrpSpPr>
          <p:grpSpPr>
            <a:xfrm>
              <a:off x="3264831" y="3098693"/>
              <a:ext cx="1733744" cy="1616681"/>
              <a:chOff x="19165808" y="7757651"/>
              <a:chExt cx="4623317" cy="4311149"/>
            </a:xfrm>
          </p:grpSpPr>
          <p:sp>
            <p:nvSpPr>
              <p:cNvPr id="407" name="Google Shape;407;g2131fff0b56_0_22"/>
              <p:cNvSpPr txBox="1"/>
              <p:nvPr/>
            </p:nvSpPr>
            <p:spPr>
              <a:xfrm>
                <a:off x="19165825" y="9175000"/>
                <a:ext cx="4623300" cy="289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34275" spcFirstLastPara="1" rIns="34275" wrap="square" tIns="3427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entury Gothic"/>
                  <a:buNone/>
                </a:pPr>
                <a:r>
                  <a:rPr i="0" lang="en-US" sz="1100" u="none" cap="none" strike="noStrike">
                    <a:solidFill>
                      <a:srgbClr val="000000"/>
                    </a:solidFill>
                    <a:latin typeface="Archivo"/>
                    <a:ea typeface="Archivo"/>
                    <a:cs typeface="Archivo"/>
                    <a:sym typeface="Archivo"/>
                  </a:rPr>
                  <a:t>Les bras doivent pouvoir pivoter librement et sans jeu (ni axial ni radial). </a:t>
                </a:r>
                <a:endParaRPr i="0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Century Gothic"/>
                  <a:buNone/>
                </a:pPr>
                <a:r>
                  <a:rPr i="0" lang="en-US" sz="1100" u="none" cap="none" strike="noStrike">
                    <a:solidFill>
                      <a:srgbClr val="000000"/>
                    </a:solidFill>
                    <a:latin typeface="Archivo"/>
                    <a:ea typeface="Archivo"/>
                    <a:cs typeface="Archivo"/>
                    <a:sym typeface="Archivo"/>
                  </a:rPr>
                  <a:t>Le serrage n’est pas fort pour éviter l’écrasement des roulements.</a:t>
                </a:r>
                <a:endParaRPr i="0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pic>
            <p:nvPicPr>
              <p:cNvPr id="408" name="Google Shape;408;g2131fff0b56_0_22"/>
              <p:cNvPicPr preferRelativeResize="0"/>
              <p:nvPr/>
            </p:nvPicPr>
            <p:blipFill rotWithShape="1">
              <a:blip r:embed="rId6">
                <a:alphaModFix/>
              </a:blip>
              <a:srcRect b="0" l="3341" r="3331" t="0"/>
              <a:stretch/>
            </p:blipFill>
            <p:spPr>
              <a:xfrm>
                <a:off x="19165808" y="7757651"/>
                <a:ext cx="1186276" cy="127115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09" name="Google Shape;409;g2131fff0b56_0_22"/>
            <p:cNvCxnSpPr/>
            <p:nvPr/>
          </p:nvCxnSpPr>
          <p:spPr>
            <a:xfrm>
              <a:off x="3205788" y="3098705"/>
              <a:ext cx="0" cy="15243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10" name="Google Shape;410;g2131fff0b56_0_22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6 - Montage des “Bras complets” sur “Plateforme”</a:t>
            </a:r>
            <a:endParaRPr/>
          </a:p>
        </p:txBody>
      </p:sp>
      <p:sp>
        <p:nvSpPr>
          <p:cNvPr id="411" name="Google Shape;411;g2131fff0b56_0_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g2131fff0b56_0_22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032ee7656a_0_164"/>
          <p:cNvSpPr txBox="1"/>
          <p:nvPr/>
        </p:nvSpPr>
        <p:spPr>
          <a:xfrm>
            <a:off x="1960022" y="1450800"/>
            <a:ext cx="3162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Entrer en force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le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tube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dans la base.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S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’il y a du jeu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, mettre un point de colle forte.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18" name="Google Shape;418;g2032ee7656a_0_164"/>
          <p:cNvPicPr preferRelativeResize="0"/>
          <p:nvPr/>
        </p:nvPicPr>
        <p:blipFill rotWithShape="1">
          <a:blip r:embed="rId3">
            <a:alphaModFix/>
          </a:blip>
          <a:srcRect b="0" l="15485" r="13019" t="0"/>
          <a:stretch/>
        </p:blipFill>
        <p:spPr>
          <a:xfrm>
            <a:off x="3999713" y="2109450"/>
            <a:ext cx="1701688" cy="22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032ee7656a_0_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247" y="1323606"/>
            <a:ext cx="794568" cy="66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2032ee7656a_0_164"/>
          <p:cNvPicPr preferRelativeResize="0"/>
          <p:nvPr/>
        </p:nvPicPr>
        <p:blipFill rotWithShape="1">
          <a:blip r:embed="rId5">
            <a:alphaModFix/>
          </a:blip>
          <a:srcRect b="0" l="6140" r="6140" t="0"/>
          <a:stretch/>
        </p:blipFill>
        <p:spPr>
          <a:xfrm>
            <a:off x="814394" y="2109459"/>
            <a:ext cx="2319242" cy="225010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032ee7656a_0_164"/>
          <p:cNvSpPr txBox="1"/>
          <p:nvPr/>
        </p:nvSpPr>
        <p:spPr>
          <a:xfrm>
            <a:off x="1329334" y="4359563"/>
            <a:ext cx="19512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1" lang="en-US" sz="10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Base		</a:t>
            </a:r>
            <a:r>
              <a:rPr i="1" lang="en-US" sz="1000">
                <a:latin typeface="Archivo"/>
                <a:ea typeface="Archivo"/>
                <a:cs typeface="Archivo"/>
                <a:sym typeface="Archivo"/>
              </a:rPr>
              <a:t>	</a:t>
            </a:r>
            <a:r>
              <a:rPr i="1" lang="en-US" sz="10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Tube</a:t>
            </a:r>
            <a:endParaRPr i="1" sz="10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22" name="Google Shape;422;g2032ee7656a_0_164"/>
          <p:cNvGrpSpPr/>
          <p:nvPr/>
        </p:nvGrpSpPr>
        <p:grpSpPr>
          <a:xfrm>
            <a:off x="6567500" y="980988"/>
            <a:ext cx="1762103" cy="3421083"/>
            <a:chOff x="6457775" y="1122367"/>
            <a:chExt cx="1762103" cy="3421083"/>
          </a:xfrm>
        </p:grpSpPr>
        <p:pic>
          <p:nvPicPr>
            <p:cNvPr id="423" name="Google Shape;423;g2032ee7656a_0_164"/>
            <p:cNvPicPr preferRelativeResize="0"/>
            <p:nvPr/>
          </p:nvPicPr>
          <p:blipFill rotWithShape="1">
            <a:blip r:embed="rId6">
              <a:alphaModFix/>
            </a:blip>
            <a:srcRect b="24642" l="29577" r="29297" t="9994"/>
            <a:stretch/>
          </p:blipFill>
          <p:spPr>
            <a:xfrm>
              <a:off x="6578875" y="2602489"/>
              <a:ext cx="1450175" cy="1868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g2032ee7656a_0_164"/>
            <p:cNvSpPr txBox="1"/>
            <p:nvPr/>
          </p:nvSpPr>
          <p:spPr>
            <a:xfrm>
              <a:off x="6578878" y="1725753"/>
              <a:ext cx="16410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Vérifier que le tube est bien poussé jusqu’au bout en retournant le sous ensemble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5" name="Google Shape;425;g2032ee7656a_0_164"/>
            <p:cNvSpPr/>
            <p:nvPr/>
          </p:nvSpPr>
          <p:spPr>
            <a:xfrm>
              <a:off x="6948429" y="3334294"/>
              <a:ext cx="705900" cy="5085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g2032ee7656a_0_164"/>
            <p:cNvPicPr preferRelativeResize="0"/>
            <p:nvPr/>
          </p:nvPicPr>
          <p:blipFill rotWithShape="1">
            <a:blip r:embed="rId7">
              <a:alphaModFix/>
            </a:blip>
            <a:srcRect b="0" l="3340" r="3340" t="0"/>
            <a:stretch/>
          </p:blipFill>
          <p:spPr>
            <a:xfrm>
              <a:off x="6578868" y="1122367"/>
              <a:ext cx="495542" cy="531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7" name="Google Shape;427;g2032ee7656a_0_164"/>
            <p:cNvCxnSpPr/>
            <p:nvPr/>
          </p:nvCxnSpPr>
          <p:spPr>
            <a:xfrm>
              <a:off x="6457775" y="1264750"/>
              <a:ext cx="0" cy="32787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8" name="Google Shape;428;g2032ee7656a_0_164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7 - Assemblage de la partie “Moteurs”</a:t>
            </a:r>
            <a:endParaRPr/>
          </a:p>
        </p:txBody>
      </p:sp>
      <p:sp>
        <p:nvSpPr>
          <p:cNvPr id="429" name="Google Shape;429;g2032ee7656a_0_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g2032ee7656a_0_164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1" name="Google Shape;431;g2032ee7656a_0_164"/>
          <p:cNvSpPr txBox="1"/>
          <p:nvPr/>
        </p:nvSpPr>
        <p:spPr>
          <a:xfrm>
            <a:off x="814400" y="678963"/>
            <a:ext cx="2466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Références nécessaires : 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1x base (</a:t>
            </a:r>
            <a:r>
              <a:rPr b="1"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MP00001_basement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1x tube (</a:t>
            </a:r>
            <a:r>
              <a:rPr b="1"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MP00002_tube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2" name="Google Shape;432;g2032ee7656a_0_164"/>
          <p:cNvSpPr/>
          <p:nvPr/>
        </p:nvSpPr>
        <p:spPr>
          <a:xfrm>
            <a:off x="3431684" y="3111053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032ee7656a_0_182"/>
          <p:cNvSpPr txBox="1"/>
          <p:nvPr/>
        </p:nvSpPr>
        <p:spPr>
          <a:xfrm>
            <a:off x="4354359" y="1214244"/>
            <a:ext cx="34641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Noter les écritures présentes sur le basement, qui identifient la position de chacun des 3 moteurs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le moteur “TOP”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en face du logement identifié “TOP”. P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ré-aligner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les 3 trous avant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de le visser avec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avec 3x TF M3x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12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(STD_tf_m3x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12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) avec un couple de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0.4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Nm et du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frein filet bleu</a:t>
            </a:r>
            <a:endParaRPr b="1"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1"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Répéter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l'opération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avec les 2 moteurs restants, BOT et MID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38" name="Google Shape;438;g2032ee7656a_0_182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4354347" y="3475718"/>
            <a:ext cx="572456" cy="61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2032ee7656a_0_182"/>
          <p:cNvPicPr preferRelativeResize="0"/>
          <p:nvPr/>
        </p:nvPicPr>
        <p:blipFill rotWithShape="1">
          <a:blip r:embed="rId4">
            <a:alphaModFix/>
          </a:blip>
          <a:srcRect b="0" l="19" r="29" t="0"/>
          <a:stretch/>
        </p:blipFill>
        <p:spPr>
          <a:xfrm>
            <a:off x="1175150" y="1214250"/>
            <a:ext cx="3088776" cy="290915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2032ee7656a_0_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g2032ee7656a_0_182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32ee7656a_0_200"/>
          <p:cNvSpPr txBox="1"/>
          <p:nvPr/>
        </p:nvSpPr>
        <p:spPr>
          <a:xfrm>
            <a:off x="4525532" y="604278"/>
            <a:ext cx="3872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les 2 autres moteurs comme ci-contre.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Les visser avec 3x vis chacun, sans oublier le frein filet pour chacune des vis.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47" name="Google Shape;447;g2032ee7656a_0_200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3756961" y="539000"/>
            <a:ext cx="698675" cy="7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032ee7656a_0_200"/>
          <p:cNvSpPr txBox="1"/>
          <p:nvPr/>
        </p:nvSpPr>
        <p:spPr>
          <a:xfrm>
            <a:off x="5337360" y="1365506"/>
            <a:ext cx="1684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Appliquer de la graisse sur les 3 pignons, au niveau de la denture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49" name="Google Shape;449;g2032ee7656a_0_200"/>
          <p:cNvGrpSpPr/>
          <p:nvPr/>
        </p:nvGrpSpPr>
        <p:grpSpPr>
          <a:xfrm>
            <a:off x="935127" y="625447"/>
            <a:ext cx="2614070" cy="4056284"/>
            <a:chOff x="6203875" y="2916375"/>
            <a:chExt cx="5083762" cy="9415700"/>
          </a:xfrm>
        </p:grpSpPr>
        <p:pic>
          <p:nvPicPr>
            <p:cNvPr id="450" name="Google Shape;450;g2032ee7656a_0_200"/>
            <p:cNvPicPr preferRelativeResize="0"/>
            <p:nvPr/>
          </p:nvPicPr>
          <p:blipFill rotWithShape="1">
            <a:blip r:embed="rId4">
              <a:alphaModFix/>
            </a:blip>
            <a:srcRect b="0" l="8677" r="8677" t="0"/>
            <a:stretch/>
          </p:blipFill>
          <p:spPr>
            <a:xfrm>
              <a:off x="6203875" y="2916375"/>
              <a:ext cx="5083762" cy="941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g2032ee7656a_0_200"/>
            <p:cNvSpPr txBox="1"/>
            <p:nvPr/>
          </p:nvSpPr>
          <p:spPr>
            <a:xfrm>
              <a:off x="6645533" y="6993023"/>
              <a:ext cx="12396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C0000"/>
                  </a:solidFill>
                  <a:latin typeface="Archivo"/>
                  <a:ea typeface="Archivo"/>
                  <a:cs typeface="Archivo"/>
                  <a:sym typeface="Archivo"/>
                </a:rPr>
                <a:t>TOP</a:t>
              </a:r>
              <a:endParaRPr b="1" i="0" sz="1400" u="none" cap="none" strike="noStrike">
                <a:solidFill>
                  <a:srgbClr val="CC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2" name="Google Shape;452;g2032ee7656a_0_200"/>
            <p:cNvSpPr txBox="1"/>
            <p:nvPr/>
          </p:nvSpPr>
          <p:spPr>
            <a:xfrm>
              <a:off x="9573919" y="7409260"/>
              <a:ext cx="12396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C0000"/>
                  </a:solidFill>
                  <a:latin typeface="Archivo"/>
                  <a:ea typeface="Archivo"/>
                  <a:cs typeface="Archivo"/>
                  <a:sym typeface="Archivo"/>
                </a:rPr>
                <a:t>MID</a:t>
              </a:r>
              <a:endParaRPr b="1" i="0" sz="1400" u="none" cap="none" strike="noStrike">
                <a:solidFill>
                  <a:srgbClr val="CC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3" name="Google Shape;453;g2032ee7656a_0_200"/>
            <p:cNvSpPr txBox="1"/>
            <p:nvPr/>
          </p:nvSpPr>
          <p:spPr>
            <a:xfrm>
              <a:off x="7885134" y="8825826"/>
              <a:ext cx="1239600" cy="66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CC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BOT</a:t>
              </a:r>
              <a:endParaRPr b="1" i="0" sz="1400" u="none" cap="none" strike="noStrike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454" name="Google Shape;454;g2032ee7656a_0_200"/>
          <p:cNvPicPr preferRelativeResize="0"/>
          <p:nvPr/>
        </p:nvPicPr>
        <p:blipFill rotWithShape="1">
          <a:blip r:embed="rId5">
            <a:alphaModFix/>
          </a:blip>
          <a:srcRect b="15446" l="12321" r="19184" t="20458"/>
          <a:stretch/>
        </p:blipFill>
        <p:spPr>
          <a:xfrm>
            <a:off x="4494288" y="2126725"/>
            <a:ext cx="2857502" cy="255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2032ee7656a_0_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1338" y="868150"/>
            <a:ext cx="1152512" cy="115251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2032ee7656a_0_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g2032ee7656a_0_200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032ee7656a_0_218"/>
          <p:cNvSpPr txBox="1"/>
          <p:nvPr/>
        </p:nvSpPr>
        <p:spPr>
          <a:xfrm>
            <a:off x="3851500" y="886750"/>
            <a:ext cx="45369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Emboîter ensuite un étage complet comme ci-contre, en prenant soin de pré-aligner les 3 ouvertures avec les 3 pignons. 2 pions de centrage sont alors présents et permettent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le positionnement précis du premier étage par rapport au basement.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1" i="1" lang="en-US" sz="1100">
                <a:solidFill>
                  <a:srgbClr val="FF0000"/>
                </a:solidFill>
                <a:latin typeface="Archivo"/>
                <a:ea typeface="Archivo"/>
                <a:cs typeface="Archivo"/>
                <a:sym typeface="Archivo"/>
              </a:rPr>
              <a:t>Une seule position est possible </a:t>
            </a:r>
            <a:r>
              <a:rPr b="1" i="1" lang="en-US" sz="1100">
                <a:solidFill>
                  <a:srgbClr val="FF0000"/>
                </a:solidFill>
                <a:latin typeface="Archivo"/>
                <a:ea typeface="Archivo"/>
                <a:cs typeface="Archivo"/>
                <a:sym typeface="Archivo"/>
              </a:rPr>
              <a:t>dès</a:t>
            </a:r>
            <a:r>
              <a:rPr b="1" i="1" lang="en-US" sz="1100">
                <a:solidFill>
                  <a:srgbClr val="FF0000"/>
                </a:solidFill>
                <a:latin typeface="Archivo"/>
                <a:ea typeface="Archivo"/>
                <a:cs typeface="Archivo"/>
                <a:sym typeface="Archivo"/>
              </a:rPr>
              <a:t> l’insertion le long des pignons.</a:t>
            </a:r>
            <a:endParaRPr b="1" i="1" sz="1100" u="none" cap="none" strike="noStrike">
              <a:solidFill>
                <a:srgbClr val="FF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63" name="Google Shape;463;g2032ee7656a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888" y="886750"/>
            <a:ext cx="2614477" cy="108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2032ee7656a_0_218"/>
          <p:cNvPicPr preferRelativeResize="0"/>
          <p:nvPr/>
        </p:nvPicPr>
        <p:blipFill rotWithShape="1">
          <a:blip r:embed="rId4">
            <a:alphaModFix/>
          </a:blip>
          <a:srcRect b="16664" l="6446" r="15325" t="25611"/>
          <a:stretch/>
        </p:blipFill>
        <p:spPr>
          <a:xfrm rot="-5400000">
            <a:off x="1413188" y="2225359"/>
            <a:ext cx="2458176" cy="241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2032ee7656a_0_218"/>
          <p:cNvPicPr preferRelativeResize="0"/>
          <p:nvPr/>
        </p:nvPicPr>
        <p:blipFill rotWithShape="1">
          <a:blip r:embed="rId5">
            <a:alphaModFix/>
          </a:blip>
          <a:srcRect b="4627" l="24851" r="28957" t="28203"/>
          <a:stretch/>
        </p:blipFill>
        <p:spPr>
          <a:xfrm>
            <a:off x="5326478" y="2205500"/>
            <a:ext cx="2254024" cy="2458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g2032ee7656a_0_218"/>
          <p:cNvCxnSpPr/>
          <p:nvPr/>
        </p:nvCxnSpPr>
        <p:spPr>
          <a:xfrm flipH="1">
            <a:off x="2151125" y="2323125"/>
            <a:ext cx="48900" cy="927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67" name="Google Shape;467;g2032ee7656a_0_218"/>
          <p:cNvSpPr/>
          <p:nvPr/>
        </p:nvSpPr>
        <p:spPr>
          <a:xfrm>
            <a:off x="4453997" y="3311128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2032ee7656a_0_218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8 - Assemblage des Etages sur la partie Moteurs</a:t>
            </a:r>
            <a:endParaRPr/>
          </a:p>
        </p:txBody>
      </p:sp>
      <p:sp>
        <p:nvSpPr>
          <p:cNvPr id="469" name="Google Shape;469;g2032ee7656a_0_2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g2032ee7656a_0_218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032ee7656a_0_236"/>
          <p:cNvSpPr txBox="1"/>
          <p:nvPr/>
        </p:nvSpPr>
        <p:spPr>
          <a:xfrm>
            <a:off x="629036" y="448504"/>
            <a:ext cx="615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Répéter pour les 2 autres étages. 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76" name="Google Shape;476;g2032ee7656a_0_236"/>
          <p:cNvPicPr preferRelativeResize="0"/>
          <p:nvPr/>
        </p:nvPicPr>
        <p:blipFill rotWithShape="1">
          <a:blip r:embed="rId3">
            <a:alphaModFix/>
          </a:blip>
          <a:srcRect b="0" l="11890" r="11890" t="0"/>
          <a:stretch/>
        </p:blipFill>
        <p:spPr>
          <a:xfrm>
            <a:off x="1660526" y="1223239"/>
            <a:ext cx="2578094" cy="253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2032ee7656a_0_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486" y="908700"/>
            <a:ext cx="2488992" cy="3318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2032ee7656a_0_236"/>
          <p:cNvSpPr txBox="1"/>
          <p:nvPr/>
        </p:nvSpPr>
        <p:spPr>
          <a:xfrm>
            <a:off x="629025" y="4227350"/>
            <a:ext cx="788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Chaque étage ensuite monté est également positionné 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précisément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par 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l'intermédiaire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de 2 pions de centrage. De la même façon que pour le premier 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étage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une seule position est possible 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dès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l’insertion le long des pignons.</a:t>
            </a: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79" name="Google Shape;479;g2032ee7656a_0_2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0" name="Google Shape;480;g2032ee7656a_0_236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032ee7656a_0_306"/>
          <p:cNvSpPr txBox="1"/>
          <p:nvPr/>
        </p:nvSpPr>
        <p:spPr>
          <a:xfrm>
            <a:off x="900125" y="1671598"/>
            <a:ext cx="6441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Insérer les trois roulements en force comme dans les 3 logements prévus à cet effet. 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Pour cela, le roulement peut être disposé à plat sur une surface dure et la pièce top peut ensuite être appuyée à la main. Attention ne pas appliquer d’effort sur la bague intérieure du roulement.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86" name="Google Shape;486;g2032ee7656a_0_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9316" y="1662611"/>
            <a:ext cx="794568" cy="66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032ee7656a_0_306"/>
          <p:cNvPicPr preferRelativeResize="0"/>
          <p:nvPr/>
        </p:nvPicPr>
        <p:blipFill rotWithShape="1">
          <a:blip r:embed="rId4">
            <a:alphaModFix/>
          </a:blip>
          <a:srcRect b="3854" l="8273" r="25161" t="11428"/>
          <a:stretch/>
        </p:blipFill>
        <p:spPr>
          <a:xfrm>
            <a:off x="3067825" y="2487100"/>
            <a:ext cx="2133233" cy="20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032ee7656a_0_306"/>
          <p:cNvPicPr preferRelativeResize="0"/>
          <p:nvPr/>
        </p:nvPicPr>
        <p:blipFill rotWithShape="1">
          <a:blip r:embed="rId5">
            <a:alphaModFix/>
          </a:blip>
          <a:srcRect b="2079" l="18900" r="28200" t="2070"/>
          <a:stretch/>
        </p:blipFill>
        <p:spPr>
          <a:xfrm>
            <a:off x="900126" y="2487088"/>
            <a:ext cx="1498450" cy="20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2032ee7656a_0_306"/>
          <p:cNvSpPr/>
          <p:nvPr/>
        </p:nvSpPr>
        <p:spPr>
          <a:xfrm>
            <a:off x="2598209" y="3381778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g2032ee7656a_0_306"/>
          <p:cNvGrpSpPr/>
          <p:nvPr/>
        </p:nvGrpSpPr>
        <p:grpSpPr>
          <a:xfrm>
            <a:off x="6196350" y="2324241"/>
            <a:ext cx="1794523" cy="2361987"/>
            <a:chOff x="6826850" y="2459278"/>
            <a:chExt cx="1794523" cy="2361987"/>
          </a:xfrm>
        </p:grpSpPr>
        <p:sp>
          <p:nvSpPr>
            <p:cNvPr id="491" name="Google Shape;491;g2032ee7656a_0_306"/>
            <p:cNvSpPr txBox="1"/>
            <p:nvPr/>
          </p:nvSpPr>
          <p:spPr>
            <a:xfrm>
              <a:off x="6968134" y="3073311"/>
              <a:ext cx="1158600" cy="7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Les roulements ne doivent pas dépasser de la pièce </a:t>
              </a:r>
              <a:r>
                <a:rPr lang="en-US" sz="1100">
                  <a:latin typeface="Archivo"/>
                  <a:ea typeface="Archivo"/>
                  <a:cs typeface="Archivo"/>
                  <a:sym typeface="Archivo"/>
                </a:rPr>
                <a:t>top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pic>
          <p:nvPicPr>
            <p:cNvPr id="492" name="Google Shape;492;g2032ee7656a_0_306"/>
            <p:cNvPicPr preferRelativeResize="0"/>
            <p:nvPr/>
          </p:nvPicPr>
          <p:blipFill rotWithShape="1">
            <a:blip r:embed="rId6">
              <a:alphaModFix/>
            </a:blip>
            <a:srcRect b="0" l="3340" r="3340" t="0"/>
            <a:stretch/>
          </p:blipFill>
          <p:spPr>
            <a:xfrm>
              <a:off x="6968130" y="2459278"/>
              <a:ext cx="495542" cy="53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g2032ee7656a_0_306"/>
            <p:cNvPicPr preferRelativeResize="0"/>
            <p:nvPr/>
          </p:nvPicPr>
          <p:blipFill rotWithShape="1">
            <a:blip r:embed="rId7">
              <a:alphaModFix/>
            </a:blip>
            <a:srcRect b="37346" l="17479" r="33127" t="27268"/>
            <a:stretch/>
          </p:blipFill>
          <p:spPr>
            <a:xfrm>
              <a:off x="6968125" y="3932900"/>
              <a:ext cx="1653248" cy="88836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4" name="Google Shape;494;g2032ee7656a_0_306"/>
            <p:cNvCxnSpPr/>
            <p:nvPr/>
          </p:nvCxnSpPr>
          <p:spPr>
            <a:xfrm>
              <a:off x="6826850" y="2568550"/>
              <a:ext cx="0" cy="21885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5" name="Google Shape;495;g2032ee7656a_0_306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9 - Assemblage de la partie “Top” et montage sur “Moteurs”</a:t>
            </a:r>
            <a:endParaRPr/>
          </a:p>
        </p:txBody>
      </p:sp>
      <p:sp>
        <p:nvSpPr>
          <p:cNvPr id="496" name="Google Shape;496;g2032ee7656a_0_3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g2032ee7656a_0_306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98" name="Google Shape;498;g2032ee7656a_0_306"/>
          <p:cNvSpPr txBox="1"/>
          <p:nvPr/>
        </p:nvSpPr>
        <p:spPr>
          <a:xfrm>
            <a:off x="900125" y="824275"/>
            <a:ext cx="3875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Références nécessaires : 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1x top (</a:t>
            </a:r>
            <a:r>
              <a:rPr b="1"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MP00270_top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-"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3x 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roulements 7x11 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(</a:t>
            </a:r>
            <a:r>
              <a:rPr b="1"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STD_bearing_7x11x2.5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g2032ee7656a_0_327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6492351" y="525591"/>
            <a:ext cx="816534" cy="87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2032ee7656a_0_327"/>
          <p:cNvPicPr preferRelativeResize="0"/>
          <p:nvPr/>
        </p:nvPicPr>
        <p:blipFill rotWithShape="1">
          <a:blip r:embed="rId4">
            <a:alphaModFix/>
          </a:blip>
          <a:srcRect b="27" l="0" r="16943" t="9146"/>
          <a:stretch/>
        </p:blipFill>
        <p:spPr>
          <a:xfrm>
            <a:off x="3235584" y="1661775"/>
            <a:ext cx="1934692" cy="2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2032ee7656a_0_327"/>
          <p:cNvSpPr txBox="1"/>
          <p:nvPr/>
        </p:nvSpPr>
        <p:spPr>
          <a:xfrm>
            <a:off x="1234725" y="590700"/>
            <a:ext cx="5566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Insérer la pièce Top le long du tube en prenant soin d’aligner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les roulements avec les pignons. Une seule position est possible.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Serrer l’ensemble d’étages + pièce Top à l’aide de 3x vis TCHC M3x40 (STD_tchc_m3x40) avec un couple de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0.3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Nm. Avec frein filet ble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u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06" name="Google Shape;506;g2032ee7656a_0_327"/>
          <p:cNvSpPr txBox="1"/>
          <p:nvPr/>
        </p:nvSpPr>
        <p:spPr>
          <a:xfrm>
            <a:off x="6062703" y="2006222"/>
            <a:ext cx="1804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Vérifier que les 3 étages sont espacés de façon identique après le serrage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07" name="Google Shape;507;g2032ee7656a_0_327"/>
          <p:cNvPicPr preferRelativeResize="0"/>
          <p:nvPr/>
        </p:nvPicPr>
        <p:blipFill rotWithShape="1">
          <a:blip r:embed="rId5">
            <a:alphaModFix/>
          </a:blip>
          <a:srcRect b="0" l="3340" r="3340" t="0"/>
          <a:stretch/>
        </p:blipFill>
        <p:spPr>
          <a:xfrm>
            <a:off x="6062696" y="1481626"/>
            <a:ext cx="495542" cy="53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g2032ee7656a_0_327"/>
          <p:cNvGrpSpPr/>
          <p:nvPr/>
        </p:nvGrpSpPr>
        <p:grpSpPr>
          <a:xfrm>
            <a:off x="6062684" y="2838549"/>
            <a:ext cx="1846595" cy="1644819"/>
            <a:chOff x="6691050" y="2857875"/>
            <a:chExt cx="2125699" cy="1970315"/>
          </a:xfrm>
        </p:grpSpPr>
        <p:grpSp>
          <p:nvGrpSpPr>
            <p:cNvPr id="509" name="Google Shape;509;g2032ee7656a_0_327"/>
            <p:cNvGrpSpPr/>
            <p:nvPr/>
          </p:nvGrpSpPr>
          <p:grpSpPr>
            <a:xfrm>
              <a:off x="6691050" y="2857875"/>
              <a:ext cx="2125699" cy="1970315"/>
              <a:chOff x="6691050" y="2857875"/>
              <a:chExt cx="2125699" cy="1970315"/>
            </a:xfrm>
          </p:grpSpPr>
          <p:pic>
            <p:nvPicPr>
              <p:cNvPr id="510" name="Google Shape;510;g2032ee7656a_0_327"/>
              <p:cNvPicPr preferRelativeResize="0"/>
              <p:nvPr/>
            </p:nvPicPr>
            <p:blipFill rotWithShape="1">
              <a:blip r:embed="rId6">
                <a:alphaModFix/>
              </a:blip>
              <a:srcRect b="7954" l="14931" r="20120" t="11782"/>
              <a:stretch/>
            </p:blipFill>
            <p:spPr>
              <a:xfrm>
                <a:off x="6691050" y="2857875"/>
                <a:ext cx="2125699" cy="197031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1" name="Google Shape;511;g2032ee7656a_0_327"/>
              <p:cNvGrpSpPr/>
              <p:nvPr/>
            </p:nvGrpSpPr>
            <p:grpSpPr>
              <a:xfrm>
                <a:off x="7581488" y="4103431"/>
                <a:ext cx="344111" cy="57150"/>
                <a:chOff x="13476525" y="9122225"/>
                <a:chExt cx="1328100" cy="152400"/>
              </a:xfrm>
            </p:grpSpPr>
            <p:cxnSp>
              <p:nvCxnSpPr>
                <p:cNvPr id="512" name="Google Shape;512;g2032ee7656a_0_327"/>
                <p:cNvCxnSpPr/>
                <p:nvPr/>
              </p:nvCxnSpPr>
              <p:spPr>
                <a:xfrm>
                  <a:off x="13476525" y="9122225"/>
                  <a:ext cx="13281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</p:cxnSp>
            <p:cxnSp>
              <p:nvCxnSpPr>
                <p:cNvPr id="513" name="Google Shape;513;g2032ee7656a_0_327"/>
                <p:cNvCxnSpPr/>
                <p:nvPr/>
              </p:nvCxnSpPr>
              <p:spPr>
                <a:xfrm>
                  <a:off x="13476525" y="9274625"/>
                  <a:ext cx="13281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</p:cxnSp>
          </p:grpSp>
        </p:grpSp>
        <p:grpSp>
          <p:nvGrpSpPr>
            <p:cNvPr id="514" name="Google Shape;514;g2032ee7656a_0_327"/>
            <p:cNvGrpSpPr/>
            <p:nvPr/>
          </p:nvGrpSpPr>
          <p:grpSpPr>
            <a:xfrm>
              <a:off x="7581488" y="4443635"/>
              <a:ext cx="344111" cy="57150"/>
              <a:chOff x="13476525" y="9165758"/>
              <a:chExt cx="1328100" cy="152400"/>
            </a:xfrm>
          </p:grpSpPr>
          <p:cxnSp>
            <p:nvCxnSpPr>
              <p:cNvPr id="515" name="Google Shape;515;g2032ee7656a_0_327"/>
              <p:cNvCxnSpPr/>
              <p:nvPr/>
            </p:nvCxnSpPr>
            <p:spPr>
              <a:xfrm>
                <a:off x="13476525" y="9165758"/>
                <a:ext cx="1328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516" name="Google Shape;516;g2032ee7656a_0_327"/>
              <p:cNvCxnSpPr/>
              <p:nvPr/>
            </p:nvCxnSpPr>
            <p:spPr>
              <a:xfrm>
                <a:off x="13476525" y="9318158"/>
                <a:ext cx="1328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  <p:grpSp>
          <p:nvGrpSpPr>
            <p:cNvPr id="517" name="Google Shape;517;g2032ee7656a_0_327"/>
            <p:cNvGrpSpPr/>
            <p:nvPr/>
          </p:nvGrpSpPr>
          <p:grpSpPr>
            <a:xfrm>
              <a:off x="7581486" y="3765816"/>
              <a:ext cx="344111" cy="57150"/>
              <a:chOff x="13476525" y="9122225"/>
              <a:chExt cx="1328100" cy="152400"/>
            </a:xfrm>
          </p:grpSpPr>
          <p:cxnSp>
            <p:nvCxnSpPr>
              <p:cNvPr id="518" name="Google Shape;518;g2032ee7656a_0_327"/>
              <p:cNvCxnSpPr/>
              <p:nvPr/>
            </p:nvCxnSpPr>
            <p:spPr>
              <a:xfrm>
                <a:off x="13476525" y="9122225"/>
                <a:ext cx="1328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519" name="Google Shape;519;g2032ee7656a_0_327"/>
              <p:cNvCxnSpPr/>
              <p:nvPr/>
            </p:nvCxnSpPr>
            <p:spPr>
              <a:xfrm>
                <a:off x="13476525" y="9274625"/>
                <a:ext cx="1328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  <p:grpSp>
          <p:nvGrpSpPr>
            <p:cNvPr id="520" name="Google Shape;520;g2032ee7656a_0_327"/>
            <p:cNvGrpSpPr/>
            <p:nvPr/>
          </p:nvGrpSpPr>
          <p:grpSpPr>
            <a:xfrm>
              <a:off x="7581488" y="3441176"/>
              <a:ext cx="344111" cy="57150"/>
              <a:chOff x="13476525" y="9122225"/>
              <a:chExt cx="1328100" cy="152400"/>
            </a:xfrm>
          </p:grpSpPr>
          <p:cxnSp>
            <p:nvCxnSpPr>
              <p:cNvPr id="521" name="Google Shape;521;g2032ee7656a_0_327"/>
              <p:cNvCxnSpPr/>
              <p:nvPr/>
            </p:nvCxnSpPr>
            <p:spPr>
              <a:xfrm>
                <a:off x="13476525" y="9122225"/>
                <a:ext cx="1328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522" name="Google Shape;522;g2032ee7656a_0_327"/>
              <p:cNvCxnSpPr/>
              <p:nvPr/>
            </p:nvCxnSpPr>
            <p:spPr>
              <a:xfrm>
                <a:off x="13476525" y="9274625"/>
                <a:ext cx="13281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</p:grpSp>
      <p:grpSp>
        <p:nvGrpSpPr>
          <p:cNvPr id="523" name="Google Shape;523;g2032ee7656a_0_327"/>
          <p:cNvGrpSpPr/>
          <p:nvPr/>
        </p:nvGrpSpPr>
        <p:grpSpPr>
          <a:xfrm flipH="1">
            <a:off x="1234733" y="1656937"/>
            <a:ext cx="1778988" cy="2826250"/>
            <a:chOff x="5114899" y="4219686"/>
            <a:chExt cx="3717066" cy="6762982"/>
          </a:xfrm>
        </p:grpSpPr>
        <p:pic>
          <p:nvPicPr>
            <p:cNvPr id="524" name="Google Shape;524;g2032ee7656a_0_327"/>
            <p:cNvPicPr preferRelativeResize="0"/>
            <p:nvPr/>
          </p:nvPicPr>
          <p:blipFill rotWithShape="1">
            <a:blip r:embed="rId7">
              <a:alphaModFix/>
            </a:blip>
            <a:srcRect b="5160" l="13157" r="24545" t="8393"/>
            <a:stretch/>
          </p:blipFill>
          <p:spPr>
            <a:xfrm>
              <a:off x="5114899" y="4219686"/>
              <a:ext cx="3717066" cy="6762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g2032ee7656a_0_327"/>
            <p:cNvSpPr/>
            <p:nvPr/>
          </p:nvSpPr>
          <p:spPr>
            <a:xfrm rot="5400000">
              <a:off x="6491299" y="5277698"/>
              <a:ext cx="835800" cy="6033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26" name="Google Shape;526;g2032ee7656a_0_327"/>
            <p:cNvCxnSpPr/>
            <p:nvPr/>
          </p:nvCxnSpPr>
          <p:spPr>
            <a:xfrm>
              <a:off x="7633192" y="5439374"/>
              <a:ext cx="0" cy="24219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</p:grpSp>
      <p:sp>
        <p:nvSpPr>
          <p:cNvPr id="527" name="Google Shape;527;g2032ee7656a_0_327"/>
          <p:cNvSpPr/>
          <p:nvPr/>
        </p:nvSpPr>
        <p:spPr>
          <a:xfrm flipH="1" rot="-5400000">
            <a:off x="1949625" y="3822250"/>
            <a:ext cx="349200" cy="288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g2032ee7656a_0_327"/>
          <p:cNvCxnSpPr/>
          <p:nvPr/>
        </p:nvCxnSpPr>
        <p:spPr>
          <a:xfrm>
            <a:off x="5902900" y="1521900"/>
            <a:ext cx="0" cy="3030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g2032ee7656a_0_3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31fff0b56_0_63"/>
          <p:cNvSpPr txBox="1"/>
          <p:nvPr/>
        </p:nvSpPr>
        <p:spPr>
          <a:xfrm>
            <a:off x="2287625" y="788400"/>
            <a:ext cx="52233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Se munir de 3 pièces Support aimant (PP00011_magnet_holder), de 3 aimants 6x2.5 (STD_radial_magnet_6x2.5) ainsi que de l’outillage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SA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Insérer en force les aimants dans les supports, puis finir de les enfoncer avec l’outillage. 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ensuite l’ensemble en face du trou d’un des pignons au centre des roulements, et enfoncer  jusqu’à ce que l’outillage touche le fond de la pièce top. 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Puis retirer l’outillage.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L’aimant est alors correctement placé. 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35" name="Google Shape;535;g2131fff0b56_0_63"/>
          <p:cNvSpPr txBox="1"/>
          <p:nvPr/>
        </p:nvSpPr>
        <p:spPr>
          <a:xfrm>
            <a:off x="3821950" y="4681325"/>
            <a:ext cx="1759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Réaliser cette opération pour chacun des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3 pignons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536" name="Google Shape;536;g2131fff0b56_0_63"/>
          <p:cNvGrpSpPr/>
          <p:nvPr/>
        </p:nvGrpSpPr>
        <p:grpSpPr>
          <a:xfrm>
            <a:off x="5703934" y="2679502"/>
            <a:ext cx="1806927" cy="2316531"/>
            <a:chOff x="15712693" y="5299004"/>
            <a:chExt cx="5180411" cy="6704867"/>
          </a:xfrm>
        </p:grpSpPr>
        <p:pic>
          <p:nvPicPr>
            <p:cNvPr id="537" name="Google Shape;537;g2131fff0b56_0_63"/>
            <p:cNvPicPr preferRelativeResize="0"/>
            <p:nvPr/>
          </p:nvPicPr>
          <p:blipFill rotWithShape="1">
            <a:blip r:embed="rId3">
              <a:alphaModFix/>
            </a:blip>
            <a:srcRect b="0" l="21023" r="21029" t="0"/>
            <a:stretch/>
          </p:blipFill>
          <p:spPr>
            <a:xfrm>
              <a:off x="15712693" y="5299004"/>
              <a:ext cx="5180411" cy="67048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38" name="Google Shape;538;g2131fff0b56_0_63"/>
            <p:cNvCxnSpPr/>
            <p:nvPr/>
          </p:nvCxnSpPr>
          <p:spPr>
            <a:xfrm flipH="1">
              <a:off x="17612233" y="6819930"/>
              <a:ext cx="4500" cy="15750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dash"/>
              <a:round/>
              <a:headEnd len="sm" w="sm" type="none"/>
              <a:tailEnd len="med" w="med" type="triangle"/>
            </a:ln>
          </p:spPr>
        </p:cxnSp>
      </p:grpSp>
      <p:pic>
        <p:nvPicPr>
          <p:cNvPr id="539" name="Google Shape;539;g2131fff0b56_0_63"/>
          <p:cNvPicPr preferRelativeResize="0"/>
          <p:nvPr/>
        </p:nvPicPr>
        <p:blipFill rotWithShape="1">
          <a:blip r:embed="rId4">
            <a:alphaModFix/>
          </a:blip>
          <a:srcRect b="34017" l="26901" r="27802" t="19023"/>
          <a:stretch/>
        </p:blipFill>
        <p:spPr>
          <a:xfrm>
            <a:off x="1034572" y="788397"/>
            <a:ext cx="1214173" cy="16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2131fff0b56_0_63"/>
          <p:cNvPicPr preferRelativeResize="0"/>
          <p:nvPr/>
        </p:nvPicPr>
        <p:blipFill rotWithShape="1">
          <a:blip r:embed="rId5">
            <a:alphaModFix/>
          </a:blip>
          <a:srcRect b="48645" l="35923" r="42172" t="19823"/>
          <a:stretch/>
        </p:blipFill>
        <p:spPr>
          <a:xfrm>
            <a:off x="1034575" y="2679675"/>
            <a:ext cx="1502177" cy="162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2131fff0b56_0_63"/>
          <p:cNvPicPr preferRelativeResize="0"/>
          <p:nvPr/>
        </p:nvPicPr>
        <p:blipFill rotWithShape="1">
          <a:blip r:embed="rId6">
            <a:alphaModFix/>
          </a:blip>
          <a:srcRect b="34195" l="40800" r="38308" t="35044"/>
          <a:stretch/>
        </p:blipFill>
        <p:spPr>
          <a:xfrm rot="5400000">
            <a:off x="4254125" y="2626636"/>
            <a:ext cx="1017549" cy="112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131fff0b56_0_63"/>
          <p:cNvPicPr preferRelativeResize="0"/>
          <p:nvPr/>
        </p:nvPicPr>
        <p:blipFill rotWithShape="1">
          <a:blip r:embed="rId7">
            <a:alphaModFix/>
          </a:blip>
          <a:srcRect b="42682" l="37532" r="38979" t="42682"/>
          <a:stretch/>
        </p:blipFill>
        <p:spPr>
          <a:xfrm>
            <a:off x="2915875" y="2679676"/>
            <a:ext cx="906075" cy="75272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2131fff0b56_0_63"/>
          <p:cNvSpPr/>
          <p:nvPr/>
        </p:nvSpPr>
        <p:spPr>
          <a:xfrm>
            <a:off x="2591309" y="2932590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131fff0b56_0_63"/>
          <p:cNvSpPr/>
          <p:nvPr/>
        </p:nvSpPr>
        <p:spPr>
          <a:xfrm>
            <a:off x="3876522" y="2932590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131fff0b56_0_63"/>
          <p:cNvSpPr/>
          <p:nvPr/>
        </p:nvSpPr>
        <p:spPr>
          <a:xfrm>
            <a:off x="5379284" y="2932590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131fff0b56_0_63"/>
          <p:cNvSpPr txBox="1"/>
          <p:nvPr/>
        </p:nvSpPr>
        <p:spPr>
          <a:xfrm>
            <a:off x="3918288" y="3941686"/>
            <a:ext cx="4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rchivo"/>
                <a:ea typeface="Archivo"/>
                <a:cs typeface="Archivo"/>
                <a:sym typeface="Archivo"/>
              </a:rPr>
              <a:t>x3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47" name="Google Shape;547;g2131fff0b56_0_63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10 - Pose des aimants et carte électronique</a:t>
            </a:r>
            <a:endParaRPr/>
          </a:p>
        </p:txBody>
      </p:sp>
      <p:sp>
        <p:nvSpPr>
          <p:cNvPr id="548" name="Google Shape;548;g2131fff0b56_0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9" name="Google Shape;549;g2131fff0b56_0_63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032ee7656a_0_345"/>
          <p:cNvSpPr txBox="1"/>
          <p:nvPr/>
        </p:nvSpPr>
        <p:spPr>
          <a:xfrm>
            <a:off x="975452" y="697175"/>
            <a:ext cx="71931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Connecter le flex (STD_flex_10_pts_102mm) au connecteur présent sous la carte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Donut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,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et le passer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le long du tube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. Le flex doit sortir vers le bas.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la carte dans ses trous de centrage et vérifier que le flex n’est pas pincé quelque part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55" name="Google Shape;555;g2032ee7656a_0_345"/>
          <p:cNvPicPr preferRelativeResize="0"/>
          <p:nvPr/>
        </p:nvPicPr>
        <p:blipFill rotWithShape="1">
          <a:blip r:embed="rId3">
            <a:alphaModFix/>
          </a:blip>
          <a:srcRect b="28962" l="18881" r="20072" t="14734"/>
          <a:stretch/>
        </p:blipFill>
        <p:spPr>
          <a:xfrm flipH="1" rot="10800000">
            <a:off x="4169687" y="1605263"/>
            <a:ext cx="2348724" cy="28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032ee7656a_0_345"/>
          <p:cNvPicPr preferRelativeResize="0"/>
          <p:nvPr/>
        </p:nvPicPr>
        <p:blipFill rotWithShape="1">
          <a:blip r:embed="rId4">
            <a:alphaModFix/>
          </a:blip>
          <a:srcRect b="13442" l="12862" r="14984" t="32087"/>
          <a:stretch/>
        </p:blipFill>
        <p:spPr>
          <a:xfrm>
            <a:off x="1665073" y="3402509"/>
            <a:ext cx="1065911" cy="1072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032ee7656a_0_345"/>
          <p:cNvPicPr preferRelativeResize="0"/>
          <p:nvPr/>
        </p:nvPicPr>
        <p:blipFill rotWithShape="1">
          <a:blip r:embed="rId5">
            <a:alphaModFix/>
          </a:blip>
          <a:srcRect b="11932" l="16038" r="18093" t="36635"/>
          <a:stretch/>
        </p:blipFill>
        <p:spPr>
          <a:xfrm>
            <a:off x="2981661" y="3384097"/>
            <a:ext cx="1065911" cy="1109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032ee7656a_0_3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5928" y="2886865"/>
            <a:ext cx="544204" cy="49885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2032ee7656a_0_345"/>
          <p:cNvSpPr txBox="1"/>
          <p:nvPr/>
        </p:nvSpPr>
        <p:spPr>
          <a:xfrm>
            <a:off x="3107363" y="2840050"/>
            <a:ext cx="8145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❌</a:t>
            </a:r>
            <a:endParaRPr b="0" i="0" sz="3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0" name="Google Shape;560;g2032ee7656a_0_3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g2032ee7656a_0_345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/>
        </p:nvSpPr>
        <p:spPr>
          <a:xfrm>
            <a:off x="1836711" y="571246"/>
            <a:ext cx="615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1"/>
          <p:cNvSpPr txBox="1"/>
          <p:nvPr>
            <p:ph type="title"/>
          </p:nvPr>
        </p:nvSpPr>
        <p:spPr>
          <a:xfrm>
            <a:off x="311700" y="269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Orbita 3d v3</a:t>
            </a:r>
            <a:endParaRPr/>
          </a:p>
        </p:txBody>
      </p:sp>
      <p:sp>
        <p:nvSpPr>
          <p:cNvPr id="130" name="Google Shape;130;p1"/>
          <p:cNvSpPr txBox="1"/>
          <p:nvPr>
            <p:ph idx="4294967295" type="body"/>
          </p:nvPr>
        </p:nvSpPr>
        <p:spPr>
          <a:xfrm>
            <a:off x="3725375" y="1377775"/>
            <a:ext cx="5343300" cy="3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chivo"/>
              <a:buChar char="●"/>
            </a:pPr>
            <a: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3 degrés de liberté </a:t>
            </a:r>
            <a:b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</a:b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chivo"/>
              <a:buChar char="●"/>
            </a:pPr>
            <a: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Destinée à l’articulation du cou et des poignets dans Reachy v2</a:t>
            </a:r>
            <a:b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</a:b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chivo"/>
              <a:buChar char="●"/>
            </a:pPr>
            <a: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Electronique intégrée</a:t>
            </a:r>
            <a:b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</a:b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chivo"/>
              <a:buChar char="●"/>
            </a:pPr>
            <a: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Axe creux</a:t>
            </a:r>
            <a:b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</a:b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chivo"/>
              <a:buChar char="●"/>
            </a:pPr>
            <a: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Conception modulaire</a:t>
            </a:r>
            <a:b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</a:b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chivo"/>
              <a:buChar char="●"/>
            </a:pPr>
            <a:r>
              <a:rPr lang="en-US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rPr>
              <a:t>Majorité de pièces usinées</a:t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31" name="Google Shape;131;p1"/>
          <p:cNvPicPr preferRelativeResize="0"/>
          <p:nvPr/>
        </p:nvPicPr>
        <p:blipFill rotWithShape="1">
          <a:blip r:embed="rId3">
            <a:alphaModFix/>
          </a:blip>
          <a:srcRect b="-5877" l="0" r="0" t="-212"/>
          <a:stretch/>
        </p:blipFill>
        <p:spPr>
          <a:xfrm>
            <a:off x="2110275" y="809750"/>
            <a:ext cx="1214575" cy="398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032ee7656a_0_363"/>
          <p:cNvSpPr txBox="1"/>
          <p:nvPr/>
        </p:nvSpPr>
        <p:spPr>
          <a:xfrm>
            <a:off x="1757850" y="594575"/>
            <a:ext cx="56283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Visser la carte électronique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Donut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(ASE00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242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_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carte_donut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) avec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2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x vis 2.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5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x6 (</a:t>
            </a:r>
            <a:r>
              <a:rPr i="1" lang="en-US" sz="1100" u="none" cap="none" strike="noStrike">
                <a:solidFill>
                  <a:srgbClr val="FF0000"/>
                </a:solidFill>
                <a:latin typeface="Archivo"/>
                <a:ea typeface="Archivo"/>
                <a:cs typeface="Archivo"/>
                <a:sym typeface="Archivo"/>
              </a:rPr>
              <a:t>STD_plast_tcb_torx_2.2x6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)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0.2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Nm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Insérer le Capot (PP00013_cap) le long du tube et le clipser le capot sur la pièce Top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67" name="Google Shape;567;g2032ee7656a_0_363"/>
          <p:cNvPicPr preferRelativeResize="0"/>
          <p:nvPr/>
        </p:nvPicPr>
        <p:blipFill rotWithShape="1">
          <a:blip r:embed="rId3">
            <a:alphaModFix/>
          </a:blip>
          <a:srcRect b="8782" l="17979" r="18956" t="25084"/>
          <a:stretch/>
        </p:blipFill>
        <p:spPr>
          <a:xfrm>
            <a:off x="1757800" y="1679675"/>
            <a:ext cx="2119661" cy="296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032ee7656a_0_363"/>
          <p:cNvPicPr preferRelativeResize="0"/>
          <p:nvPr/>
        </p:nvPicPr>
        <p:blipFill rotWithShape="1">
          <a:blip r:embed="rId4">
            <a:alphaModFix/>
          </a:blip>
          <a:srcRect b="0" l="12136" r="8956" t="20420"/>
          <a:stretch/>
        </p:blipFill>
        <p:spPr>
          <a:xfrm>
            <a:off x="5126325" y="1604638"/>
            <a:ext cx="2259875" cy="3038623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2032ee7656a_0_3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0" name="Google Shape;570;g2032ee7656a_0_363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032ee7656a_0_399"/>
          <p:cNvSpPr txBox="1"/>
          <p:nvPr/>
        </p:nvSpPr>
        <p:spPr>
          <a:xfrm>
            <a:off x="1063958" y="833310"/>
            <a:ext cx="615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Enfoncer en force la sphère sur le tube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,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les bras-lune doivent être orientés correctement :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576" name="Google Shape;576;g2032ee7656a_0_399"/>
          <p:cNvGrpSpPr/>
          <p:nvPr/>
        </p:nvGrpSpPr>
        <p:grpSpPr>
          <a:xfrm>
            <a:off x="1063944" y="1024050"/>
            <a:ext cx="2091598" cy="3516696"/>
            <a:chOff x="8015413" y="4236603"/>
            <a:chExt cx="5200393" cy="8743651"/>
          </a:xfrm>
        </p:grpSpPr>
        <p:pic>
          <p:nvPicPr>
            <p:cNvPr id="577" name="Google Shape;577;g2032ee7656a_0_399"/>
            <p:cNvPicPr preferRelativeResize="0"/>
            <p:nvPr/>
          </p:nvPicPr>
          <p:blipFill rotWithShape="1">
            <a:blip r:embed="rId3">
              <a:alphaModFix/>
            </a:blip>
            <a:srcRect b="7044" l="12233" r="24968" t="24028"/>
            <a:stretch/>
          </p:blipFill>
          <p:spPr>
            <a:xfrm>
              <a:off x="8015413" y="5369292"/>
              <a:ext cx="5200393" cy="7610962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FFFFFF">
                  <a:alpha val="50000"/>
                </a:srgbClr>
              </a:outerShdw>
            </a:effectLst>
          </p:spPr>
        </p:pic>
        <p:cxnSp>
          <p:nvCxnSpPr>
            <p:cNvPr id="578" name="Google Shape;578;g2032ee7656a_0_399"/>
            <p:cNvCxnSpPr/>
            <p:nvPr/>
          </p:nvCxnSpPr>
          <p:spPr>
            <a:xfrm>
              <a:off x="10615565" y="4236603"/>
              <a:ext cx="0" cy="17379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dash"/>
              <a:round/>
              <a:headEnd len="sm" w="sm" type="none"/>
              <a:tailEnd len="med" w="med" type="triangle"/>
            </a:ln>
            <a:effectLst>
              <a:outerShdw blurRad="57150" rotWithShape="0" algn="bl" dir="5400000" dist="38100">
                <a:srgbClr val="FFFFFF">
                  <a:alpha val="29000"/>
                </a:srgbClr>
              </a:outerShdw>
            </a:effectLst>
          </p:spPr>
        </p:cxnSp>
      </p:grpSp>
      <p:pic>
        <p:nvPicPr>
          <p:cNvPr id="579" name="Google Shape;579;g2032ee7656a_0_399"/>
          <p:cNvPicPr preferRelativeResize="0"/>
          <p:nvPr/>
        </p:nvPicPr>
        <p:blipFill rotWithShape="1">
          <a:blip r:embed="rId4">
            <a:alphaModFix/>
          </a:blip>
          <a:srcRect b="544" l="0" r="0" t="544"/>
          <a:stretch/>
        </p:blipFill>
        <p:spPr>
          <a:xfrm>
            <a:off x="3698956" y="1501381"/>
            <a:ext cx="2091574" cy="3056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g2032ee7656a_0_399"/>
          <p:cNvCxnSpPr/>
          <p:nvPr/>
        </p:nvCxnSpPr>
        <p:spPr>
          <a:xfrm flipH="1" rot="10800000">
            <a:off x="4439649" y="2603909"/>
            <a:ext cx="141000" cy="1259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81" name="Google Shape;581;g2032ee7656a_0_399"/>
          <p:cNvCxnSpPr/>
          <p:nvPr/>
        </p:nvCxnSpPr>
        <p:spPr>
          <a:xfrm flipH="1" rot="10800000">
            <a:off x="4692741" y="2386669"/>
            <a:ext cx="711300" cy="217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582" name="Google Shape;582;g2032ee7656a_0_399"/>
          <p:cNvGrpSpPr/>
          <p:nvPr/>
        </p:nvGrpSpPr>
        <p:grpSpPr>
          <a:xfrm>
            <a:off x="6224425" y="2764348"/>
            <a:ext cx="1545600" cy="1830777"/>
            <a:chOff x="7062625" y="2688148"/>
            <a:chExt cx="1545600" cy="1830777"/>
          </a:xfrm>
        </p:grpSpPr>
        <p:pic>
          <p:nvPicPr>
            <p:cNvPr id="583" name="Google Shape;583;g2032ee7656a_0_399"/>
            <p:cNvPicPr preferRelativeResize="0"/>
            <p:nvPr/>
          </p:nvPicPr>
          <p:blipFill rotWithShape="1">
            <a:blip r:embed="rId5">
              <a:alphaModFix/>
            </a:blip>
            <a:srcRect b="0" l="3340" r="3340" t="0"/>
            <a:stretch/>
          </p:blipFill>
          <p:spPr>
            <a:xfrm>
              <a:off x="7172118" y="2688148"/>
              <a:ext cx="495542" cy="53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g2032ee7656a_0_399"/>
            <p:cNvSpPr txBox="1"/>
            <p:nvPr/>
          </p:nvSpPr>
          <p:spPr>
            <a:xfrm>
              <a:off x="7172125" y="3542950"/>
              <a:ext cx="1436100" cy="92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i="0" lang="en-US" sz="12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Lorsqu’on regarde un bras montant de face, le bras</a:t>
              </a:r>
              <a:r>
                <a:rPr lang="en-US" sz="1200">
                  <a:latin typeface="Archivo"/>
                  <a:ea typeface="Archivo"/>
                  <a:cs typeface="Archivo"/>
                  <a:sym typeface="Archivo"/>
                </a:rPr>
                <a:t>-</a:t>
              </a:r>
              <a:r>
                <a:rPr i="0" lang="en-US" sz="12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lune </a:t>
              </a:r>
              <a:r>
                <a:rPr lang="en-US" sz="1200">
                  <a:latin typeface="Archivo"/>
                  <a:ea typeface="Archivo"/>
                  <a:cs typeface="Archivo"/>
                  <a:sym typeface="Archivo"/>
                </a:rPr>
                <a:t>est orienté </a:t>
              </a:r>
              <a:r>
                <a:rPr i="0" lang="en-US" sz="12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vers la droite</a:t>
              </a:r>
              <a:r>
                <a:rPr lang="en-US" sz="1200">
                  <a:latin typeface="Archivo"/>
                  <a:ea typeface="Archivo"/>
                  <a:cs typeface="Archivo"/>
                  <a:sym typeface="Archivo"/>
                </a:rPr>
                <a:t>, marque vers le bas donc</a:t>
              </a:r>
              <a:endParaRPr i="0" sz="12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585" name="Google Shape;585;g2032ee7656a_0_399"/>
            <p:cNvCxnSpPr/>
            <p:nvPr/>
          </p:nvCxnSpPr>
          <p:spPr>
            <a:xfrm>
              <a:off x="7062625" y="2745925"/>
              <a:ext cx="0" cy="1773000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6" name="Google Shape;586;g2032ee7656a_0_399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10 - Montage de la “Plateforme” sur le sous-ensemble “Moteurs”</a:t>
            </a:r>
            <a:endParaRPr/>
          </a:p>
        </p:txBody>
      </p:sp>
      <p:sp>
        <p:nvSpPr>
          <p:cNvPr id="587" name="Google Shape;587;g2032ee7656a_0_3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g2032ee7656a_0_399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593;g1e53e7b79af_0_15"/>
          <p:cNvGrpSpPr/>
          <p:nvPr/>
        </p:nvGrpSpPr>
        <p:grpSpPr>
          <a:xfrm rot="-1710708">
            <a:off x="5352210" y="2149215"/>
            <a:ext cx="2113518" cy="1735701"/>
            <a:chOff x="4811598" y="3475175"/>
            <a:chExt cx="1357098" cy="1114500"/>
          </a:xfrm>
        </p:grpSpPr>
        <p:sp>
          <p:nvSpPr>
            <p:cNvPr id="594" name="Google Shape;594;g1e53e7b79af_0_15"/>
            <p:cNvSpPr/>
            <p:nvPr/>
          </p:nvSpPr>
          <p:spPr>
            <a:xfrm>
              <a:off x="5008600" y="3475175"/>
              <a:ext cx="953400" cy="11145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95" name="Google Shape;595;g1e53e7b79af_0_15"/>
            <p:cNvGrpSpPr/>
            <p:nvPr/>
          </p:nvGrpSpPr>
          <p:grpSpPr>
            <a:xfrm>
              <a:off x="4811598" y="3475816"/>
              <a:ext cx="809400" cy="1113656"/>
              <a:chOff x="4811598" y="3475816"/>
              <a:chExt cx="809400" cy="1113656"/>
            </a:xfrm>
          </p:grpSpPr>
          <p:sp>
            <p:nvSpPr>
              <p:cNvPr id="596" name="Google Shape;596;g1e53e7b79af_0_15"/>
              <p:cNvSpPr/>
              <p:nvPr/>
            </p:nvSpPr>
            <p:spPr>
              <a:xfrm rot="-1351119">
                <a:off x="4910311" y="4091402"/>
                <a:ext cx="404978" cy="437239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97" name="Google Shape;597;g1e53e7b79af_0_15"/>
              <p:cNvSpPr/>
              <p:nvPr/>
            </p:nvSpPr>
            <p:spPr>
              <a:xfrm>
                <a:off x="4811598" y="3627724"/>
                <a:ext cx="809400" cy="8094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598" name="Google Shape;598;g1e53e7b79af_0_15"/>
              <p:cNvSpPr/>
              <p:nvPr/>
            </p:nvSpPr>
            <p:spPr>
              <a:xfrm rot="1364831">
                <a:off x="4909151" y="3537154"/>
                <a:ext cx="405001" cy="437424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grpSp>
          <p:nvGrpSpPr>
            <p:cNvPr id="599" name="Google Shape;599;g1e53e7b79af_0_15"/>
            <p:cNvGrpSpPr/>
            <p:nvPr/>
          </p:nvGrpSpPr>
          <p:grpSpPr>
            <a:xfrm rot="10800000">
              <a:off x="5359295" y="3475591"/>
              <a:ext cx="809400" cy="1113656"/>
              <a:chOff x="4887798" y="3475816"/>
              <a:chExt cx="809400" cy="1113656"/>
            </a:xfrm>
          </p:grpSpPr>
          <p:sp>
            <p:nvSpPr>
              <p:cNvPr id="600" name="Google Shape;600;g1e53e7b79af_0_15"/>
              <p:cNvSpPr/>
              <p:nvPr/>
            </p:nvSpPr>
            <p:spPr>
              <a:xfrm rot="-1351119">
                <a:off x="4986511" y="4091402"/>
                <a:ext cx="404978" cy="437239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1" name="Google Shape;601;g1e53e7b79af_0_15"/>
              <p:cNvSpPr/>
              <p:nvPr/>
            </p:nvSpPr>
            <p:spPr>
              <a:xfrm>
                <a:off x="4887798" y="3627724"/>
                <a:ext cx="809400" cy="809400"/>
              </a:xfrm>
              <a:prstGeom prst="ellipse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02" name="Google Shape;602;g1e53e7b79af_0_15"/>
              <p:cNvSpPr/>
              <p:nvPr/>
            </p:nvSpPr>
            <p:spPr>
              <a:xfrm rot="1364831">
                <a:off x="4985351" y="3537154"/>
                <a:ext cx="405001" cy="437424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603" name="Google Shape;603;g1e53e7b79af_0_15"/>
          <p:cNvSpPr txBox="1"/>
          <p:nvPr/>
        </p:nvSpPr>
        <p:spPr>
          <a:xfrm>
            <a:off x="1197525" y="587000"/>
            <a:ext cx="6749100" cy="10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Emboîter les bras sur les disques. Ils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doivent être montés dans l’ordre suivant, dans le sens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horaire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, en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regardant le sous-ensemble par le haut (les moteurs sont bas)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: 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b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Bras Bottom - Bras Middle - Bras Top</a:t>
            </a:r>
            <a:endParaRPr b="1"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Si les sous-ensembles “Etages” ne sont pas alignés dans cet ordre, les tourner jusqu’à y parvenir.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04" name="Google Shape;604;g1e53e7b79af_0_15"/>
          <p:cNvPicPr preferRelativeResize="0"/>
          <p:nvPr/>
        </p:nvPicPr>
        <p:blipFill rotWithShape="1">
          <a:blip r:embed="rId3">
            <a:alphaModFix/>
          </a:blip>
          <a:srcRect b="9497" l="22473" r="23852" t="31951"/>
          <a:stretch/>
        </p:blipFill>
        <p:spPr>
          <a:xfrm>
            <a:off x="1204750" y="1705175"/>
            <a:ext cx="2070651" cy="3011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1e53e7b79af_0_15"/>
          <p:cNvSpPr txBox="1"/>
          <p:nvPr/>
        </p:nvSpPr>
        <p:spPr>
          <a:xfrm>
            <a:off x="3492200" y="2059088"/>
            <a:ext cx="1000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Bras Bottom</a:t>
            </a:r>
            <a:endParaRPr b="1"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(arrière)</a:t>
            </a:r>
            <a:endParaRPr b="1"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606" name="Google Shape;606;g1e53e7b79af_0_15"/>
          <p:cNvCxnSpPr>
            <a:stCxn id="605" idx="0"/>
          </p:cNvCxnSpPr>
          <p:nvPr/>
        </p:nvCxnSpPr>
        <p:spPr>
          <a:xfrm rot="5400000">
            <a:off x="2962100" y="1637138"/>
            <a:ext cx="608400" cy="1452300"/>
          </a:xfrm>
          <a:prstGeom prst="curvedConnector4">
            <a:avLst>
              <a:gd fmla="val -39140" name="adj1"/>
              <a:gd fmla="val 67223" name="adj2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07" name="Google Shape;607;g1e53e7b79af_0_15"/>
          <p:cNvSpPr txBox="1"/>
          <p:nvPr/>
        </p:nvSpPr>
        <p:spPr>
          <a:xfrm rot="-5400000">
            <a:off x="930164" y="3140825"/>
            <a:ext cx="926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Bras Top</a:t>
            </a:r>
            <a:endParaRPr b="1" i="0" sz="11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8" name="Google Shape;608;g1e53e7b79af_0_15"/>
          <p:cNvSpPr txBox="1"/>
          <p:nvPr/>
        </p:nvSpPr>
        <p:spPr>
          <a:xfrm rot="-5273102">
            <a:off x="2422671" y="3268062"/>
            <a:ext cx="1349419" cy="2386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Bras Middle</a:t>
            </a:r>
            <a:endParaRPr b="1" i="0" sz="1100" u="none" cap="none" strike="noStrike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609" name="Google Shape;609;g1e53e7b79af_0_15"/>
          <p:cNvGrpSpPr/>
          <p:nvPr/>
        </p:nvGrpSpPr>
        <p:grpSpPr>
          <a:xfrm>
            <a:off x="4444275" y="1705045"/>
            <a:ext cx="3820875" cy="2929580"/>
            <a:chOff x="5197975" y="1717045"/>
            <a:chExt cx="3820875" cy="2929580"/>
          </a:xfrm>
        </p:grpSpPr>
        <p:sp>
          <p:nvSpPr>
            <p:cNvPr id="610" name="Google Shape;610;g1e53e7b79af_0_15"/>
            <p:cNvSpPr/>
            <p:nvPr/>
          </p:nvSpPr>
          <p:spPr>
            <a:xfrm>
              <a:off x="6370575" y="2233050"/>
              <a:ext cx="1592100" cy="1592100"/>
            </a:xfrm>
            <a:prstGeom prst="ellipse">
              <a:avLst/>
            </a:prstGeom>
            <a:solidFill>
              <a:srgbClr val="F3F3F3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611" name="Google Shape;611;g1e53e7b79af_0_15"/>
            <p:cNvGrpSpPr/>
            <p:nvPr/>
          </p:nvGrpSpPr>
          <p:grpSpPr>
            <a:xfrm rot="-7200044">
              <a:off x="6621441" y="1953536"/>
              <a:ext cx="1357170" cy="1404740"/>
              <a:chOff x="6727700" y="2829650"/>
              <a:chExt cx="1357200" cy="1404771"/>
            </a:xfrm>
          </p:grpSpPr>
          <p:sp>
            <p:nvSpPr>
              <p:cNvPr id="612" name="Google Shape;612;g1e53e7b79af_0_15"/>
              <p:cNvSpPr/>
              <p:nvPr/>
            </p:nvSpPr>
            <p:spPr>
              <a:xfrm>
                <a:off x="6956214" y="3998921"/>
                <a:ext cx="420600" cy="2355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13" name="Google Shape;613;g1e53e7b79af_0_15"/>
              <p:cNvSpPr/>
              <p:nvPr/>
            </p:nvSpPr>
            <p:spPr>
              <a:xfrm rot="5400000">
                <a:off x="6727700" y="2829650"/>
                <a:ext cx="1280700" cy="1280700"/>
              </a:xfrm>
              <a:prstGeom prst="blockArc">
                <a:avLst>
                  <a:gd fmla="val 16220399" name="adj1"/>
                  <a:gd fmla="val 21565264" name="adj2"/>
                  <a:gd fmla="val 8657" name="adj3"/>
                </a:avLst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14" name="Google Shape;614;g1e53e7b79af_0_15"/>
              <p:cNvSpPr/>
              <p:nvPr/>
            </p:nvSpPr>
            <p:spPr>
              <a:xfrm rot="-5400000">
                <a:off x="7840225" y="3305772"/>
                <a:ext cx="225900" cy="11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15" name="Google Shape;615;g1e53e7b79af_0_15"/>
              <p:cNvSpPr/>
              <p:nvPr/>
            </p:nvSpPr>
            <p:spPr>
              <a:xfrm rot="-5400000">
                <a:off x="7915850" y="3147683"/>
                <a:ext cx="118200" cy="2199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sp>
          <p:nvSpPr>
            <p:cNvPr id="616" name="Google Shape;616;g1e53e7b79af_0_15"/>
            <p:cNvSpPr/>
            <p:nvPr/>
          </p:nvSpPr>
          <p:spPr>
            <a:xfrm>
              <a:off x="6441450" y="2303925"/>
              <a:ext cx="1450200" cy="1450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7" name="Google Shape;617;g1e53e7b79af_0_15"/>
            <p:cNvSpPr/>
            <p:nvPr/>
          </p:nvSpPr>
          <p:spPr>
            <a:xfrm>
              <a:off x="6525575" y="2388050"/>
              <a:ext cx="1282200" cy="1281900"/>
            </a:xfrm>
            <a:prstGeom prst="ellips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8" name="Google Shape;618;g1e53e7b79af_0_15"/>
            <p:cNvSpPr/>
            <p:nvPr/>
          </p:nvSpPr>
          <p:spPr>
            <a:xfrm>
              <a:off x="6878000" y="2740475"/>
              <a:ext cx="577200" cy="577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i="0" sz="14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619" name="Google Shape;619;g1e53e7b79af_0_15"/>
            <p:cNvGrpSpPr/>
            <p:nvPr/>
          </p:nvGrpSpPr>
          <p:grpSpPr>
            <a:xfrm>
              <a:off x="6750487" y="2628394"/>
              <a:ext cx="1368581" cy="1404771"/>
              <a:chOff x="6727700" y="2829650"/>
              <a:chExt cx="1368581" cy="1404771"/>
            </a:xfrm>
          </p:grpSpPr>
          <p:sp>
            <p:nvSpPr>
              <p:cNvPr id="620" name="Google Shape;620;g1e53e7b79af_0_15"/>
              <p:cNvSpPr/>
              <p:nvPr/>
            </p:nvSpPr>
            <p:spPr>
              <a:xfrm>
                <a:off x="6956214" y="3998921"/>
                <a:ext cx="420600" cy="2355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1" name="Google Shape;621;g1e53e7b79af_0_15"/>
              <p:cNvSpPr/>
              <p:nvPr/>
            </p:nvSpPr>
            <p:spPr>
              <a:xfrm rot="5400000">
                <a:off x="6727700" y="2829650"/>
                <a:ext cx="1280700" cy="1280700"/>
              </a:xfrm>
              <a:prstGeom prst="blockArc">
                <a:avLst>
                  <a:gd fmla="val 16220399" name="adj1"/>
                  <a:gd fmla="val 21565264" name="adj2"/>
                  <a:gd fmla="val 8657" name="adj3"/>
                </a:avLst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2" name="Google Shape;622;g1e53e7b79af_0_15"/>
              <p:cNvSpPr/>
              <p:nvPr/>
            </p:nvSpPr>
            <p:spPr>
              <a:xfrm rot="-5400000">
                <a:off x="7840225" y="3305772"/>
                <a:ext cx="225900" cy="11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3" name="Google Shape;623;g1e53e7b79af_0_15"/>
              <p:cNvSpPr/>
              <p:nvPr/>
            </p:nvSpPr>
            <p:spPr>
              <a:xfrm rot="-5400000">
                <a:off x="7921531" y="3141981"/>
                <a:ext cx="118200" cy="23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grpSp>
          <p:nvGrpSpPr>
            <p:cNvPr id="624" name="Google Shape;624;g1e53e7b79af_0_15"/>
            <p:cNvGrpSpPr/>
            <p:nvPr/>
          </p:nvGrpSpPr>
          <p:grpSpPr>
            <a:xfrm rot="7200044">
              <a:off x="6104913" y="2397232"/>
              <a:ext cx="1348760" cy="1404740"/>
              <a:chOff x="6727700" y="2829650"/>
              <a:chExt cx="1348789" cy="1404771"/>
            </a:xfrm>
          </p:grpSpPr>
          <p:sp>
            <p:nvSpPr>
              <p:cNvPr id="625" name="Google Shape;625;g1e53e7b79af_0_15"/>
              <p:cNvSpPr/>
              <p:nvPr/>
            </p:nvSpPr>
            <p:spPr>
              <a:xfrm>
                <a:off x="6956214" y="3998921"/>
                <a:ext cx="420600" cy="2355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6" name="Google Shape;626;g1e53e7b79af_0_15"/>
              <p:cNvSpPr/>
              <p:nvPr/>
            </p:nvSpPr>
            <p:spPr>
              <a:xfrm rot="5400000">
                <a:off x="6727700" y="2829650"/>
                <a:ext cx="1280700" cy="1280700"/>
              </a:xfrm>
              <a:prstGeom prst="blockArc">
                <a:avLst>
                  <a:gd fmla="val 16220399" name="adj1"/>
                  <a:gd fmla="val 21565264" name="adj2"/>
                  <a:gd fmla="val 8657" name="adj3"/>
                </a:avLst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7" name="Google Shape;627;g1e53e7b79af_0_15"/>
              <p:cNvSpPr/>
              <p:nvPr/>
            </p:nvSpPr>
            <p:spPr>
              <a:xfrm rot="-5400000">
                <a:off x="7840225" y="3305772"/>
                <a:ext cx="225900" cy="1113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28" name="Google Shape;628;g1e53e7b79af_0_15"/>
              <p:cNvSpPr/>
              <p:nvPr/>
            </p:nvSpPr>
            <p:spPr>
              <a:xfrm rot="-5400000">
                <a:off x="7911639" y="3151879"/>
                <a:ext cx="118200" cy="211500"/>
              </a:xfrm>
              <a:prstGeom prst="rect">
                <a:avLst/>
              </a:pr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sp>
          <p:nvSpPr>
            <p:cNvPr id="629" name="Google Shape;629;g1e53e7b79af_0_15"/>
            <p:cNvSpPr txBox="1"/>
            <p:nvPr/>
          </p:nvSpPr>
          <p:spPr>
            <a:xfrm>
              <a:off x="6324250" y="4408125"/>
              <a:ext cx="1661100" cy="2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1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Vue de haut</a:t>
              </a:r>
              <a:endParaRPr i="1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0" name="Google Shape;630;g1e53e7b79af_0_15"/>
            <p:cNvSpPr txBox="1"/>
            <p:nvPr/>
          </p:nvSpPr>
          <p:spPr>
            <a:xfrm>
              <a:off x="5197975" y="2638088"/>
              <a:ext cx="1077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00"/>
                  </a:solidFill>
                  <a:latin typeface="Archivo"/>
                  <a:ea typeface="Archivo"/>
                  <a:cs typeface="Archivo"/>
                  <a:sym typeface="Archivo"/>
                </a:rPr>
                <a:t>Bras Middle</a:t>
              </a:r>
              <a:endParaRPr b="1" i="0" sz="1100" u="none" cap="none" strike="noStrike">
                <a:solidFill>
                  <a:srgbClr val="FF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1" name="Google Shape;631;g1e53e7b79af_0_15"/>
            <p:cNvSpPr txBox="1"/>
            <p:nvPr/>
          </p:nvSpPr>
          <p:spPr>
            <a:xfrm>
              <a:off x="7455200" y="3824450"/>
              <a:ext cx="122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00"/>
                  </a:solidFill>
                  <a:latin typeface="Archivo"/>
                  <a:ea typeface="Archivo"/>
                  <a:cs typeface="Archivo"/>
                  <a:sym typeface="Archivo"/>
                </a:rPr>
                <a:t>Bras Bottom</a:t>
              </a:r>
              <a:endParaRPr b="1" i="0" sz="1100" u="none" cap="none" strike="noStrike">
                <a:solidFill>
                  <a:srgbClr val="FF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2" name="Google Shape;632;g1e53e7b79af_0_15"/>
            <p:cNvSpPr txBox="1"/>
            <p:nvPr/>
          </p:nvSpPr>
          <p:spPr>
            <a:xfrm>
              <a:off x="7985350" y="2241875"/>
              <a:ext cx="1033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00"/>
                  </a:solidFill>
                  <a:latin typeface="Archivo"/>
                  <a:ea typeface="Archivo"/>
                  <a:cs typeface="Archivo"/>
                  <a:sym typeface="Archivo"/>
                </a:rPr>
                <a:t>Bras Top</a:t>
              </a:r>
              <a:endParaRPr b="1" i="0" sz="1100" u="none" cap="none" strike="noStrike">
                <a:solidFill>
                  <a:srgbClr val="FF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3" name="Google Shape;633;g1e53e7b79af_0_15"/>
            <p:cNvSpPr/>
            <p:nvPr/>
          </p:nvSpPr>
          <p:spPr>
            <a:xfrm>
              <a:off x="6060025" y="1874575"/>
              <a:ext cx="2268000" cy="2268000"/>
            </a:xfrm>
            <a:prstGeom prst="arc">
              <a:avLst>
                <a:gd fmla="val 16200000" name="adj1"/>
                <a:gd fmla="val 1845418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stealth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4" name="Google Shape;634;g1e53e7b79af_0_15"/>
            <p:cNvSpPr txBox="1"/>
            <p:nvPr/>
          </p:nvSpPr>
          <p:spPr>
            <a:xfrm>
              <a:off x="7116970" y="1793695"/>
              <a:ext cx="1661100" cy="1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800">
                  <a:latin typeface="Archivo"/>
                  <a:ea typeface="Archivo"/>
                  <a:cs typeface="Archivo"/>
                  <a:sym typeface="Archivo"/>
                </a:rPr>
                <a:t>Sens horaire</a:t>
              </a:r>
              <a:endParaRPr i="0" sz="8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5" name="Google Shape;635;g1e53e7b79af_0_15"/>
            <p:cNvSpPr/>
            <p:nvPr/>
          </p:nvSpPr>
          <p:spPr>
            <a:xfrm rot="9046520">
              <a:off x="6664309" y="2424512"/>
              <a:ext cx="422132" cy="148141"/>
            </a:xfrm>
            <a:prstGeom prst="trapezoid">
              <a:avLst>
                <a:gd fmla="val 7083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6" name="Google Shape;636;g1e53e7b79af_0_15"/>
            <p:cNvSpPr/>
            <p:nvPr/>
          </p:nvSpPr>
          <p:spPr>
            <a:xfrm rot="1798329">
              <a:off x="6638281" y="3474518"/>
              <a:ext cx="422156" cy="148248"/>
            </a:xfrm>
            <a:prstGeom prst="trapezoid">
              <a:avLst>
                <a:gd fmla="val 7083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grpSp>
          <p:nvGrpSpPr>
            <p:cNvPr id="637" name="Google Shape;637;g1e53e7b79af_0_15"/>
            <p:cNvGrpSpPr/>
            <p:nvPr/>
          </p:nvGrpSpPr>
          <p:grpSpPr>
            <a:xfrm>
              <a:off x="6770180" y="2501125"/>
              <a:ext cx="911858" cy="893127"/>
              <a:chOff x="6770180" y="2501125"/>
              <a:chExt cx="911858" cy="893127"/>
            </a:xfrm>
          </p:grpSpPr>
          <p:sp>
            <p:nvSpPr>
              <p:cNvPr id="638" name="Google Shape;638;g1e53e7b79af_0_15"/>
              <p:cNvSpPr/>
              <p:nvPr/>
            </p:nvSpPr>
            <p:spPr>
              <a:xfrm>
                <a:off x="6770180" y="3295552"/>
                <a:ext cx="98700" cy="98700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39" name="Google Shape;639;g1e53e7b79af_0_15"/>
              <p:cNvSpPr/>
              <p:nvPr/>
            </p:nvSpPr>
            <p:spPr>
              <a:xfrm rot="7195067">
                <a:off x="7032109" y="2519152"/>
                <a:ext cx="98645" cy="98645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640" name="Google Shape;640;g1e53e7b79af_0_15"/>
              <p:cNvSpPr/>
              <p:nvPr/>
            </p:nvSpPr>
            <p:spPr>
              <a:xfrm rot="-7204115">
                <a:off x="7565140" y="3139470"/>
                <a:ext cx="98795" cy="98795"/>
              </a:xfrm>
              <a:prstGeom prst="ellipse">
                <a:avLst/>
              </a:pr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i="0" sz="14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  <p:sp>
          <p:nvSpPr>
            <p:cNvPr id="641" name="Google Shape;641;g1e53e7b79af_0_15"/>
            <p:cNvSpPr/>
            <p:nvPr/>
          </p:nvSpPr>
          <p:spPr>
            <a:xfrm rot="-5400000">
              <a:off x="7570149" y="2954994"/>
              <a:ext cx="422100" cy="148200"/>
            </a:xfrm>
            <a:prstGeom prst="trapezoid">
              <a:avLst>
                <a:gd fmla="val 70833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642" name="Google Shape;642;g1e53e7b79af_0_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3" name="Google Shape;643;g1e53e7b79af_0_15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032ee7656a_0_425"/>
          <p:cNvSpPr txBox="1"/>
          <p:nvPr/>
        </p:nvSpPr>
        <p:spPr>
          <a:xfrm>
            <a:off x="787953" y="515397"/>
            <a:ext cx="7568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V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isser 2x vis TCBL M2.5x6 (STD_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TF Torx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_m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3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x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8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) par bras avec un couple de …mNm, et frein filet.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Les bras verticaux doivent être connectés aux étages dans le sens des aiguilles d’une montre, du plus bas vers le plus haut.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49" name="Google Shape;649;g2032ee7656a_0_425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6723969" y="1309832"/>
            <a:ext cx="1082456" cy="11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032ee7656a_0_425"/>
          <p:cNvPicPr preferRelativeResize="0"/>
          <p:nvPr/>
        </p:nvPicPr>
        <p:blipFill rotWithShape="1">
          <a:blip r:embed="rId4">
            <a:alphaModFix/>
          </a:blip>
          <a:srcRect b="0" l="1114" r="1124" t="0"/>
          <a:stretch/>
        </p:blipFill>
        <p:spPr>
          <a:xfrm>
            <a:off x="3312907" y="1307350"/>
            <a:ext cx="2109457" cy="329032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2032ee7656a_0_425"/>
          <p:cNvSpPr/>
          <p:nvPr/>
        </p:nvSpPr>
        <p:spPr>
          <a:xfrm>
            <a:off x="4279541" y="3555800"/>
            <a:ext cx="262200" cy="3471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2032ee7656a_0_425"/>
          <p:cNvSpPr txBox="1"/>
          <p:nvPr/>
        </p:nvSpPr>
        <p:spPr>
          <a:xfrm>
            <a:off x="2059966" y="1771656"/>
            <a:ext cx="112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Bras Bottom</a:t>
            </a:r>
            <a:endParaRPr i="0" sz="5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653" name="Google Shape;653;g2032ee7656a_0_425"/>
          <p:cNvCxnSpPr>
            <a:stCxn id="652" idx="3"/>
          </p:cNvCxnSpPr>
          <p:nvPr/>
        </p:nvCxnSpPr>
        <p:spPr>
          <a:xfrm>
            <a:off x="3184966" y="1890906"/>
            <a:ext cx="1224300" cy="41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cxnSp>
      <p:sp>
        <p:nvSpPr>
          <p:cNvPr id="654" name="Google Shape;654;g2032ee7656a_0_425"/>
          <p:cNvSpPr txBox="1"/>
          <p:nvPr/>
        </p:nvSpPr>
        <p:spPr>
          <a:xfrm>
            <a:off x="5531814" y="2245925"/>
            <a:ext cx="66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Bras Top</a:t>
            </a:r>
            <a:endParaRPr i="0" sz="5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655" name="Google Shape;655;g2032ee7656a_0_425"/>
          <p:cNvCxnSpPr>
            <a:stCxn id="654" idx="1"/>
          </p:cNvCxnSpPr>
          <p:nvPr/>
        </p:nvCxnSpPr>
        <p:spPr>
          <a:xfrm flipH="1">
            <a:off x="4991814" y="2365175"/>
            <a:ext cx="540000" cy="89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cxnSp>
      <p:grpSp>
        <p:nvGrpSpPr>
          <p:cNvPr id="656" name="Google Shape;656;g2032ee7656a_0_425"/>
          <p:cNvGrpSpPr/>
          <p:nvPr/>
        </p:nvGrpSpPr>
        <p:grpSpPr>
          <a:xfrm>
            <a:off x="1293730" y="2810481"/>
            <a:ext cx="2434063" cy="354000"/>
            <a:chOff x="-870216" y="3437136"/>
            <a:chExt cx="5980500" cy="354000"/>
          </a:xfrm>
        </p:grpSpPr>
        <p:grpSp>
          <p:nvGrpSpPr>
            <p:cNvPr id="657" name="Google Shape;657;g2032ee7656a_0_425"/>
            <p:cNvGrpSpPr/>
            <p:nvPr/>
          </p:nvGrpSpPr>
          <p:grpSpPr>
            <a:xfrm>
              <a:off x="3008784" y="3489636"/>
              <a:ext cx="2101500" cy="242400"/>
              <a:chOff x="3008784" y="3489636"/>
              <a:chExt cx="2101500" cy="242400"/>
            </a:xfrm>
          </p:grpSpPr>
          <p:cxnSp>
            <p:nvCxnSpPr>
              <p:cNvPr id="658" name="Google Shape;658;g2032ee7656a_0_425"/>
              <p:cNvCxnSpPr>
                <a:stCxn id="659" idx="3"/>
              </p:cNvCxnSpPr>
              <p:nvPr/>
            </p:nvCxnSpPr>
            <p:spPr>
              <a:xfrm>
                <a:off x="3008784" y="3614136"/>
                <a:ext cx="2101500" cy="117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660" name="Google Shape;660;g2032ee7656a_0_425"/>
              <p:cNvCxnSpPr>
                <a:stCxn id="659" idx="3"/>
              </p:cNvCxnSpPr>
              <p:nvPr/>
            </p:nvCxnSpPr>
            <p:spPr>
              <a:xfrm flipH="1" rot="10800000">
                <a:off x="3008784" y="3489636"/>
                <a:ext cx="2100600" cy="124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  <p:sp>
          <p:nvSpPr>
            <p:cNvPr id="659" name="Google Shape;659;g2032ee7656a_0_425"/>
            <p:cNvSpPr txBox="1"/>
            <p:nvPr/>
          </p:nvSpPr>
          <p:spPr>
            <a:xfrm>
              <a:off x="-870216" y="3437136"/>
              <a:ext cx="3879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Vis (Middle)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661" name="Google Shape;661;g2032ee7656a_0_425"/>
          <p:cNvGrpSpPr/>
          <p:nvPr/>
        </p:nvGrpSpPr>
        <p:grpSpPr>
          <a:xfrm>
            <a:off x="1145954" y="3229850"/>
            <a:ext cx="3169200" cy="354000"/>
            <a:chOff x="1940823" y="3437131"/>
            <a:chExt cx="3169200" cy="354000"/>
          </a:xfrm>
        </p:grpSpPr>
        <p:grpSp>
          <p:nvGrpSpPr>
            <p:cNvPr id="662" name="Google Shape;662;g2032ee7656a_0_425"/>
            <p:cNvGrpSpPr/>
            <p:nvPr/>
          </p:nvGrpSpPr>
          <p:grpSpPr>
            <a:xfrm>
              <a:off x="3008823" y="3489631"/>
              <a:ext cx="2101200" cy="242400"/>
              <a:chOff x="3008823" y="3489631"/>
              <a:chExt cx="2101200" cy="242400"/>
            </a:xfrm>
          </p:grpSpPr>
          <p:cxnSp>
            <p:nvCxnSpPr>
              <p:cNvPr id="663" name="Google Shape;663;g2032ee7656a_0_425"/>
              <p:cNvCxnSpPr>
                <a:stCxn id="664" idx="3"/>
              </p:cNvCxnSpPr>
              <p:nvPr/>
            </p:nvCxnSpPr>
            <p:spPr>
              <a:xfrm>
                <a:off x="3008823" y="3614131"/>
                <a:ext cx="2101200" cy="117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665" name="Google Shape;665;g2032ee7656a_0_425"/>
              <p:cNvCxnSpPr>
                <a:stCxn id="664" idx="3"/>
              </p:cNvCxnSpPr>
              <p:nvPr/>
            </p:nvCxnSpPr>
            <p:spPr>
              <a:xfrm flipH="1" rot="10800000">
                <a:off x="3008823" y="3489631"/>
                <a:ext cx="2100900" cy="124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  <p:sp>
          <p:nvSpPr>
            <p:cNvPr id="664" name="Google Shape;664;g2032ee7656a_0_425"/>
            <p:cNvSpPr txBox="1"/>
            <p:nvPr/>
          </p:nvSpPr>
          <p:spPr>
            <a:xfrm>
              <a:off x="1940823" y="3437131"/>
              <a:ext cx="1068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Vis (Bot</a:t>
              </a:r>
              <a:r>
                <a:rPr lang="en-US" sz="1100">
                  <a:latin typeface="Archivo"/>
                  <a:ea typeface="Archivo"/>
                  <a:cs typeface="Archivo"/>
                  <a:sym typeface="Archivo"/>
                </a:rPr>
                <a:t>tom)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666" name="Google Shape;666;g2032ee7656a_0_425"/>
          <p:cNvSpPr txBox="1"/>
          <p:nvPr/>
        </p:nvSpPr>
        <p:spPr>
          <a:xfrm>
            <a:off x="1450366" y="2228856"/>
            <a:ext cx="1125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Bras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Middle</a:t>
            </a:r>
            <a:endParaRPr i="0" sz="5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667" name="Google Shape;667;g2032ee7656a_0_425"/>
          <p:cNvCxnSpPr>
            <a:stCxn id="666" idx="3"/>
          </p:cNvCxnSpPr>
          <p:nvPr/>
        </p:nvCxnSpPr>
        <p:spPr>
          <a:xfrm>
            <a:off x="2575366" y="2348106"/>
            <a:ext cx="1224300" cy="417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cxnSp>
      <p:grpSp>
        <p:nvGrpSpPr>
          <p:cNvPr id="668" name="Google Shape;668;g2032ee7656a_0_425"/>
          <p:cNvGrpSpPr/>
          <p:nvPr/>
        </p:nvGrpSpPr>
        <p:grpSpPr>
          <a:xfrm flipH="1">
            <a:off x="5067855" y="2627932"/>
            <a:ext cx="2542295" cy="354000"/>
            <a:chOff x="620092" y="3437131"/>
            <a:chExt cx="4490100" cy="354000"/>
          </a:xfrm>
        </p:grpSpPr>
        <p:grpSp>
          <p:nvGrpSpPr>
            <p:cNvPr id="669" name="Google Shape;669;g2032ee7656a_0_425"/>
            <p:cNvGrpSpPr/>
            <p:nvPr/>
          </p:nvGrpSpPr>
          <p:grpSpPr>
            <a:xfrm>
              <a:off x="3008692" y="3489631"/>
              <a:ext cx="2101500" cy="242400"/>
              <a:chOff x="3008692" y="3489631"/>
              <a:chExt cx="2101500" cy="242400"/>
            </a:xfrm>
          </p:grpSpPr>
          <p:cxnSp>
            <p:nvCxnSpPr>
              <p:cNvPr id="670" name="Google Shape;670;g2032ee7656a_0_425"/>
              <p:cNvCxnSpPr>
                <a:stCxn id="671" idx="3"/>
              </p:cNvCxnSpPr>
              <p:nvPr/>
            </p:nvCxnSpPr>
            <p:spPr>
              <a:xfrm>
                <a:off x="3008692" y="3614131"/>
                <a:ext cx="2101500" cy="117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  <p:cxnSp>
            <p:nvCxnSpPr>
              <p:cNvPr id="672" name="Google Shape;672;g2032ee7656a_0_425"/>
              <p:cNvCxnSpPr>
                <a:stCxn id="671" idx="3"/>
              </p:cNvCxnSpPr>
              <p:nvPr/>
            </p:nvCxnSpPr>
            <p:spPr>
              <a:xfrm flipH="1" rot="10800000">
                <a:off x="3008692" y="3489631"/>
                <a:ext cx="2100900" cy="1245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sm" w="sm" type="none"/>
                <a:tailEnd len="med" w="med" type="triangle"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</p:cxnSp>
        </p:grpSp>
        <p:sp>
          <p:nvSpPr>
            <p:cNvPr id="671" name="Google Shape;671;g2032ee7656a_0_425"/>
            <p:cNvSpPr txBox="1"/>
            <p:nvPr/>
          </p:nvSpPr>
          <p:spPr>
            <a:xfrm>
              <a:off x="620092" y="3437131"/>
              <a:ext cx="2388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Vis (</a:t>
              </a:r>
              <a:r>
                <a:rPr lang="en-US" sz="1100">
                  <a:latin typeface="Archivo"/>
                  <a:ea typeface="Archivo"/>
                  <a:cs typeface="Archivo"/>
                  <a:sym typeface="Archivo"/>
                </a:rPr>
                <a:t>Top</a:t>
              </a:r>
              <a:r>
                <a:rPr lang="en-US" sz="1100">
                  <a:latin typeface="Archivo"/>
                  <a:ea typeface="Archivo"/>
                  <a:cs typeface="Archivo"/>
                  <a:sym typeface="Archivo"/>
                </a:rPr>
                <a:t>)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673" name="Google Shape;673;g2032ee7656a_0_4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g2032ee7656a_0_425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3cf10e4783_0_5"/>
          <p:cNvSpPr txBox="1"/>
          <p:nvPr/>
        </p:nvSpPr>
        <p:spPr>
          <a:xfrm>
            <a:off x="914919" y="922847"/>
            <a:ext cx="7176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Visser la carte Houston (ASE00037_board_houston) au support de cartes (PP00017_pcbs_holder) avec 3x thermo 2.5x8 (STD_plast_tcb_torx_2.5x8). L’emplacement est indiqué sur la pièce support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80" name="Google Shape;680;g23cf10e4783_0_5"/>
          <p:cNvPicPr preferRelativeResize="0"/>
          <p:nvPr/>
        </p:nvPicPr>
        <p:blipFill rotWithShape="1">
          <a:blip r:embed="rId3">
            <a:alphaModFix/>
          </a:blip>
          <a:srcRect b="23005" l="28831" r="19002" t="14610"/>
          <a:stretch/>
        </p:blipFill>
        <p:spPr>
          <a:xfrm>
            <a:off x="2264497" y="1457344"/>
            <a:ext cx="3512643" cy="315039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g23cf10e4783_0_5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Etape 11 - Assemblage des cartes électroniques</a:t>
            </a:r>
            <a:endParaRPr/>
          </a:p>
        </p:txBody>
      </p:sp>
      <p:sp>
        <p:nvSpPr>
          <p:cNvPr id="682" name="Google Shape;682;g23cf10e4783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" name="Google Shape;683;g23cf10e4783_0_5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3cf10e4783_0_55"/>
          <p:cNvSpPr txBox="1"/>
          <p:nvPr/>
        </p:nvSpPr>
        <p:spPr>
          <a:xfrm>
            <a:off x="1397050" y="779563"/>
            <a:ext cx="28857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Monter le flex (STD_flex_40_pts_30mm) dans la carte Major Tom (ASE00038_board_major_tom)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89" name="Google Shape;689;g23cf10e4783_0_55"/>
          <p:cNvPicPr preferRelativeResize="0"/>
          <p:nvPr/>
        </p:nvPicPr>
        <p:blipFill rotWithShape="1">
          <a:blip r:embed="rId3">
            <a:alphaModFix/>
          </a:blip>
          <a:srcRect b="15712" l="0" r="0" t="28426"/>
          <a:stretch/>
        </p:blipFill>
        <p:spPr>
          <a:xfrm>
            <a:off x="1396997" y="1679944"/>
            <a:ext cx="2885814" cy="2149396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23cf10e4783_0_55"/>
          <p:cNvSpPr txBox="1"/>
          <p:nvPr/>
        </p:nvSpPr>
        <p:spPr>
          <a:xfrm>
            <a:off x="4987919" y="779572"/>
            <a:ext cx="2759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Fixer la Carte Major Tom avec 3x vis thermo 2.5x8 à 0.2Nm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91" name="Google Shape;691;g23cf10e4783_0_55"/>
          <p:cNvPicPr preferRelativeResize="0"/>
          <p:nvPr/>
        </p:nvPicPr>
        <p:blipFill rotWithShape="1">
          <a:blip r:embed="rId4">
            <a:alphaModFix/>
          </a:blip>
          <a:srcRect b="21724" l="1449" r="9605" t="14261"/>
          <a:stretch/>
        </p:blipFill>
        <p:spPr>
          <a:xfrm>
            <a:off x="5230799" y="1679936"/>
            <a:ext cx="2273349" cy="218144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23cf10e4783_0_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3" name="Google Shape;693;g23cf10e4783_0_55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g2aa08024422_1_21"/>
          <p:cNvPicPr preferRelativeResize="0"/>
          <p:nvPr/>
        </p:nvPicPr>
        <p:blipFill rotWithShape="1">
          <a:blip r:embed="rId3">
            <a:alphaModFix/>
          </a:blip>
          <a:srcRect b="0" l="99" r="89" t="0"/>
          <a:stretch/>
        </p:blipFill>
        <p:spPr>
          <a:xfrm>
            <a:off x="3034154" y="716912"/>
            <a:ext cx="3394243" cy="15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aa08024422_1_21"/>
          <p:cNvPicPr preferRelativeResize="0"/>
          <p:nvPr/>
        </p:nvPicPr>
        <p:blipFill rotWithShape="1">
          <a:blip r:embed="rId4">
            <a:alphaModFix/>
          </a:blip>
          <a:srcRect b="0" l="49" r="49" t="0"/>
          <a:stretch/>
        </p:blipFill>
        <p:spPr>
          <a:xfrm>
            <a:off x="592725" y="2773517"/>
            <a:ext cx="3076826" cy="151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aa08024422_1_21"/>
          <p:cNvPicPr preferRelativeResize="0"/>
          <p:nvPr/>
        </p:nvPicPr>
        <p:blipFill rotWithShape="1">
          <a:blip r:embed="rId5">
            <a:alphaModFix/>
          </a:blip>
          <a:srcRect b="89" l="0" r="0" t="89"/>
          <a:stretch/>
        </p:blipFill>
        <p:spPr>
          <a:xfrm>
            <a:off x="5293636" y="2773525"/>
            <a:ext cx="3076826" cy="15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2aa08024422_1_21"/>
          <p:cNvSpPr txBox="1"/>
          <p:nvPr/>
        </p:nvSpPr>
        <p:spPr>
          <a:xfrm>
            <a:off x="2268150" y="4465965"/>
            <a:ext cx="28665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pièce d’interface poignet</a:t>
            </a:r>
            <a:endParaRPr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02" name="Google Shape;702;g2aa08024422_1_21"/>
          <p:cNvSpPr txBox="1"/>
          <p:nvPr/>
        </p:nvSpPr>
        <p:spPr>
          <a:xfrm>
            <a:off x="5849550" y="4465975"/>
            <a:ext cx="19650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rPr>
              <a:t>pièce d’interface cou</a:t>
            </a:r>
            <a:endParaRPr>
              <a:solidFill>
                <a:schemeClr val="dk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703" name="Google Shape;703;g2aa08024422_1_21"/>
          <p:cNvCxnSpPr/>
          <p:nvPr/>
        </p:nvCxnSpPr>
        <p:spPr>
          <a:xfrm rot="10800000">
            <a:off x="2350350" y="3829075"/>
            <a:ext cx="327000" cy="6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4" name="Google Shape;704;g2aa08024422_1_21"/>
          <p:cNvCxnSpPr/>
          <p:nvPr/>
        </p:nvCxnSpPr>
        <p:spPr>
          <a:xfrm rot="10800000">
            <a:off x="6943838" y="3884025"/>
            <a:ext cx="314700" cy="6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g2aa08024422_1_21"/>
          <p:cNvSpPr/>
          <p:nvPr/>
        </p:nvSpPr>
        <p:spPr>
          <a:xfrm rot="2256529">
            <a:off x="3154918" y="2366573"/>
            <a:ext cx="260542" cy="34142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aa08024422_1_21"/>
          <p:cNvSpPr/>
          <p:nvPr/>
        </p:nvSpPr>
        <p:spPr>
          <a:xfrm rot="-1785184">
            <a:off x="5652677" y="2318253"/>
            <a:ext cx="260547" cy="34133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aa08024422_1_21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12 - </a:t>
            </a:r>
            <a:r>
              <a:rPr lang="en-US"/>
              <a:t>Assemblage final, sortie de prod, avant differentiation poignet / cou</a:t>
            </a:r>
            <a:endParaRPr/>
          </a:p>
        </p:txBody>
      </p:sp>
      <p:sp>
        <p:nvSpPr>
          <p:cNvPr id="708" name="Google Shape;708;g2aa08024422_1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9" name="Google Shape;709;g2aa08024422_1_21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aa08024422_0_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ac31368b45_0_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 GAMME MAXON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22"/>
          </a:p>
        </p:txBody>
      </p:sp>
      <p:sp>
        <p:nvSpPr>
          <p:cNvPr id="720" name="Google Shape;720;g2ac31368b45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4ece4d4710_0_3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g24ece4d4710_0_3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g24ece4d4710_0_3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8" name="Google Shape;728;g24ece4d4710_0_3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729" name="Google Shape;729;g24ece4d4710_0_3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730" name="Google Shape;730;g24ece4d4710_0_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1" name="Google Shape;731;g24ece4d4710_0_3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g24ece4d4710_0_3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24ece4d4710_0_3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g24ece4d4710_0_3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g24ece4d4710_0_3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736" name="Google Shape;736;g24ece4d4710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737" name="Google Shape;737;g24ece4d4710_0_3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24ece4d4710_0_3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39" name="Google Shape;739;g24ece4d4710_0_3"/>
          <p:cNvSpPr txBox="1"/>
          <p:nvPr/>
        </p:nvSpPr>
        <p:spPr>
          <a:xfrm>
            <a:off x="1684283" y="530414"/>
            <a:ext cx="6153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Câblage des 3 moteurs (CAB00042_moteur_cablé_orbita)</a:t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 chacun des trois moteurs Maxon (ASM00018_ecxtq22m_gp22c_35_1), couper les 3 gros câbles (puissance) à 10.5 cm.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40" name="Google Shape;740;g24ece4d4710_0_3"/>
          <p:cNvGrpSpPr/>
          <p:nvPr/>
        </p:nvGrpSpPr>
        <p:grpSpPr>
          <a:xfrm>
            <a:off x="2264677" y="1351145"/>
            <a:ext cx="6064829" cy="3269325"/>
            <a:chOff x="6039138" y="3603053"/>
            <a:chExt cx="16172877" cy="8718200"/>
          </a:xfrm>
        </p:grpSpPr>
        <p:pic>
          <p:nvPicPr>
            <p:cNvPr id="741" name="Google Shape;741;g24ece4d4710_0_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39138" y="3603053"/>
              <a:ext cx="16172877" cy="871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g24ece4d4710_0_3"/>
            <p:cNvSpPr/>
            <p:nvPr/>
          </p:nvSpPr>
          <p:spPr>
            <a:xfrm>
              <a:off x="18309950" y="6118650"/>
              <a:ext cx="2853000" cy="36870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3b42f3c44_0_64"/>
          <p:cNvSpPr txBox="1"/>
          <p:nvPr/>
        </p:nvSpPr>
        <p:spPr>
          <a:xfrm>
            <a:off x="1836711" y="571246"/>
            <a:ext cx="615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8" name="Google Shape;138;g213b42f3c44_0_64"/>
          <p:cNvPicPr preferRelativeResize="0"/>
          <p:nvPr/>
        </p:nvPicPr>
        <p:blipFill rotWithShape="1">
          <a:blip r:embed="rId3">
            <a:alphaModFix/>
          </a:blip>
          <a:srcRect b="11138" l="0" r="0" t="12362"/>
          <a:stretch/>
        </p:blipFill>
        <p:spPr>
          <a:xfrm>
            <a:off x="3769550" y="1937988"/>
            <a:ext cx="2287300" cy="274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13b42f3c44_0_64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1 - Montage des roulements dans les bras-lunes</a:t>
            </a:r>
            <a:endParaRPr/>
          </a:p>
        </p:txBody>
      </p:sp>
      <p:sp>
        <p:nvSpPr>
          <p:cNvPr id="140" name="Google Shape;140;g213b42f3c44_0_64"/>
          <p:cNvSpPr txBox="1"/>
          <p:nvPr>
            <p:ph idx="1" type="body"/>
          </p:nvPr>
        </p:nvSpPr>
        <p:spPr>
          <a:xfrm>
            <a:off x="311700" y="1152475"/>
            <a:ext cx="50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</a:pPr>
            <a:r>
              <a:rPr lang="en-US" sz="1100">
                <a:solidFill>
                  <a:schemeClr val="dk1"/>
                </a:solidFill>
              </a:rPr>
              <a:t>Références nécessaires (x3) : </a:t>
            </a:r>
            <a:endParaRPr sz="1100">
              <a:solidFill>
                <a:schemeClr val="dk1"/>
              </a:solidFill>
            </a:endParaRPr>
          </a:p>
          <a:p>
            <a:pPr indent="-1587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-"/>
            </a:pPr>
            <a:r>
              <a:rPr lang="en-US" sz="1100">
                <a:solidFill>
                  <a:schemeClr val="dk1"/>
                </a:solidFill>
              </a:rPr>
              <a:t>1x bras-lune (</a:t>
            </a:r>
            <a:r>
              <a:rPr b="1" lang="en-US" sz="1100">
                <a:solidFill>
                  <a:schemeClr val="dk1"/>
                </a:solidFill>
              </a:rPr>
              <a:t>MP00006_moon_arm</a:t>
            </a:r>
            <a:r>
              <a:rPr lang="en-US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1587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Char char="-"/>
            </a:pPr>
            <a:r>
              <a:rPr lang="en-US" sz="1100">
                <a:solidFill>
                  <a:schemeClr val="dk1"/>
                </a:solidFill>
              </a:rPr>
              <a:t>4x roulements à collerette 4x7x2.5 (</a:t>
            </a:r>
            <a:r>
              <a:rPr b="1" lang="en-US" sz="1100">
                <a:solidFill>
                  <a:schemeClr val="dk1"/>
                </a:solidFill>
              </a:rPr>
              <a:t>STD_bearing_4x7x2_5</a:t>
            </a:r>
            <a:r>
              <a:rPr lang="en-US" sz="1100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41" name="Google Shape;141;g213b42f3c44_0_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g213b42f3c44_0_64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4f3c5a95e5_0_3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g24f3c5a95e5_0_3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24f3c5a95e5_0_3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0" name="Google Shape;750;g24f3c5a95e5_0_3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751" name="Google Shape;751;g24f3c5a95e5_0_3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752" name="Google Shape;752;g24f3c5a95e5_0_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3" name="Google Shape;753;g24f3c5a95e5_0_3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24f3c5a95e5_0_3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g24f3c5a95e5_0_3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g24f3c5a95e5_0_3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g24f3c5a95e5_0_3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758" name="Google Shape;758;g24f3c5a95e5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759" name="Google Shape;759;g24f3c5a95e5_0_3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g24f3c5a95e5_0_3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761" name="Google Shape;761;g24f3c5a95e5_0_3"/>
          <p:cNvSpPr txBox="1"/>
          <p:nvPr/>
        </p:nvSpPr>
        <p:spPr>
          <a:xfrm>
            <a:off x="1684283" y="530414"/>
            <a:ext cx="6153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Dénuder les 3 câbles de puissance de 2.5 mm.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2" name="Google Shape;762;g24f3c5a95e5_0_3"/>
          <p:cNvSpPr txBox="1"/>
          <p:nvPr/>
        </p:nvSpPr>
        <p:spPr>
          <a:xfrm>
            <a:off x="1484466" y="4374131"/>
            <a:ext cx="4662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Sertir les fiches de contact sur les 3 câbles (STD_microfit_contact).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63" name="Google Shape;763;g24f3c5a95e5_0_3"/>
          <p:cNvGrpSpPr/>
          <p:nvPr/>
        </p:nvGrpSpPr>
        <p:grpSpPr>
          <a:xfrm>
            <a:off x="1733663" y="944607"/>
            <a:ext cx="3779486" cy="2672597"/>
            <a:chOff x="4623100" y="2518951"/>
            <a:chExt cx="10078628" cy="7126924"/>
          </a:xfrm>
        </p:grpSpPr>
        <p:pic>
          <p:nvPicPr>
            <p:cNvPr id="764" name="Google Shape;764;g24f3c5a95e5_0_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996176" y="2518951"/>
              <a:ext cx="9705552" cy="6606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g24f3c5a95e5_0_3"/>
            <p:cNvPicPr preferRelativeResize="0"/>
            <p:nvPr/>
          </p:nvPicPr>
          <p:blipFill rotWithShape="1">
            <a:blip r:embed="rId7">
              <a:alphaModFix/>
            </a:blip>
            <a:srcRect b="0" l="0" r="33061" t="19871"/>
            <a:stretch/>
          </p:blipFill>
          <p:spPr>
            <a:xfrm>
              <a:off x="4623100" y="6281325"/>
              <a:ext cx="2187350" cy="33645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pic>
      </p:grpSp>
      <p:pic>
        <p:nvPicPr>
          <p:cNvPr id="766" name="Google Shape;766;g24f3c5a95e5_0_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24325" y="1495866"/>
            <a:ext cx="2699053" cy="3115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4f3c5a95e5_0_30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24f3c5a95e5_0_30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g24f3c5a95e5_0_30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4" name="Google Shape;774;g24f3c5a95e5_0_30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775" name="Google Shape;775;g24f3c5a95e5_0_30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776" name="Google Shape;776;g24f3c5a95e5_0_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7" name="Google Shape;777;g24f3c5a95e5_0_30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g24f3c5a95e5_0_30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24f3c5a95e5_0_30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24f3c5a95e5_0_30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g24f3c5a95e5_0_30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782" name="Google Shape;782;g24f3c5a95e5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783" name="Google Shape;783;g24f3c5a95e5_0_30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24f3c5a95e5_0_30"/>
          <p:cNvSpPr txBox="1"/>
          <p:nvPr/>
        </p:nvSpPr>
        <p:spPr>
          <a:xfrm>
            <a:off x="1684283" y="530414"/>
            <a:ext cx="61530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Insérer chaque embout serti dans le connecteur MicroFit Molex (3-pin MicroFit connector). 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-"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marquage (trait) sur le connecteur correspond à l’emplacement du câble rouge.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-"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côté plat de la fiche s’insère du côté du marquage.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-"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L’ordre des câbles est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ROUGE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NOIR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BLANC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5" name="Google Shape;785;g24f3c5a95e5_0_30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786" name="Google Shape;786;g24f3c5a95e5_0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906" y="1803422"/>
            <a:ext cx="4243755" cy="26702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7" name="Google Shape;787;g24f3c5a95e5_0_30"/>
          <p:cNvGrpSpPr/>
          <p:nvPr/>
        </p:nvGrpSpPr>
        <p:grpSpPr>
          <a:xfrm>
            <a:off x="1427316" y="1490184"/>
            <a:ext cx="2923388" cy="3301659"/>
            <a:chOff x="3806175" y="3973825"/>
            <a:chExt cx="7795700" cy="8804425"/>
          </a:xfrm>
        </p:grpSpPr>
        <p:pic>
          <p:nvPicPr>
            <p:cNvPr id="788" name="Google Shape;788;g24f3c5a95e5_0_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74050" y="4809127"/>
              <a:ext cx="6827825" cy="71205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89" name="Google Shape;789;g24f3c5a95e5_0_30"/>
            <p:cNvCxnSpPr>
              <a:stCxn id="790" idx="2"/>
            </p:cNvCxnSpPr>
            <p:nvPr/>
          </p:nvCxnSpPr>
          <p:spPr>
            <a:xfrm flipH="1">
              <a:off x="7205525" y="4609825"/>
              <a:ext cx="2742300" cy="23379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57150" rotWithShape="0" algn="bl" dir="5400000" dist="19050">
                <a:srgbClr val="000000">
                  <a:alpha val="75294"/>
                </a:srgbClr>
              </a:outerShdw>
            </a:effectLst>
          </p:spPr>
        </p:cxnSp>
        <p:sp>
          <p:nvSpPr>
            <p:cNvPr id="790" name="Google Shape;790;g24f3c5a95e5_0_30"/>
            <p:cNvSpPr txBox="1"/>
            <p:nvPr/>
          </p:nvSpPr>
          <p:spPr>
            <a:xfrm>
              <a:off x="8447825" y="3973825"/>
              <a:ext cx="30000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177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Marquage 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1" name="Google Shape;791;g24f3c5a95e5_0_30"/>
            <p:cNvCxnSpPr/>
            <p:nvPr/>
          </p:nvCxnSpPr>
          <p:spPr>
            <a:xfrm flipH="1">
              <a:off x="5274275" y="9638400"/>
              <a:ext cx="2909100" cy="24903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stealth"/>
              <a:tailEnd len="sm" w="sm" type="none"/>
            </a:ln>
            <a:effectLst>
              <a:outerShdw blurRad="57150" rotWithShape="0" algn="bl" dir="5400000" dist="19050">
                <a:srgbClr val="000000">
                  <a:alpha val="75294"/>
                </a:srgbClr>
              </a:outerShdw>
            </a:effectLst>
          </p:spPr>
        </p:cxnSp>
        <p:sp>
          <p:nvSpPr>
            <p:cNvPr id="792" name="Google Shape;792;g24f3c5a95e5_0_30"/>
            <p:cNvSpPr txBox="1"/>
            <p:nvPr/>
          </p:nvSpPr>
          <p:spPr>
            <a:xfrm>
              <a:off x="3806175" y="12142250"/>
              <a:ext cx="30000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1778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Côté plat</a:t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4f3c5a95e5_0_66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24f3c5a95e5_0_66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g24f3c5a95e5_0_66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g24f3c5a95e5_0_66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801" name="Google Shape;801;g24f3c5a95e5_0_66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802" name="Google Shape;802;g24f3c5a95e5_0_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3" name="Google Shape;803;g24f3c5a95e5_0_66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g24f3c5a95e5_0_66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g24f3c5a95e5_0_66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24f3c5a95e5_0_66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g24f3c5a95e5_0_66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808" name="Google Shape;808;g24f3c5a95e5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809" name="Google Shape;809;g24f3c5a95e5_0_66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g24f3c5a95e5_0_66"/>
          <p:cNvSpPr txBox="1"/>
          <p:nvPr/>
        </p:nvSpPr>
        <p:spPr>
          <a:xfrm>
            <a:off x="1443666" y="477422"/>
            <a:ext cx="2506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Sectionner à environ 10 cm du moteur le câble fin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noir*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 le câble fin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marron*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pour les séparer du connecteur noir à 8 bornes.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1" name="Google Shape;811;g24f3c5a95e5_0_66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812" name="Google Shape;812;g24f3c5a95e5_0_66"/>
          <p:cNvPicPr preferRelativeResize="0"/>
          <p:nvPr/>
        </p:nvPicPr>
        <p:blipFill rotWithShape="1">
          <a:blip r:embed="rId6">
            <a:alphaModFix/>
          </a:blip>
          <a:srcRect b="12655" l="0" r="0" t="0"/>
          <a:stretch/>
        </p:blipFill>
        <p:spPr>
          <a:xfrm>
            <a:off x="1579163" y="2664169"/>
            <a:ext cx="3215468" cy="18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4f3c5a95e5_0_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1169" y="477422"/>
            <a:ext cx="2078259" cy="2056387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24f3c5a95e5_0_66"/>
          <p:cNvSpPr txBox="1"/>
          <p:nvPr/>
        </p:nvSpPr>
        <p:spPr>
          <a:xfrm>
            <a:off x="4923553" y="3191081"/>
            <a:ext cx="3985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Rassembler les 3 câbles fins non connectés ainsi que les 2 câbles fins séparés du connecteur 8 bornes.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Ces câbles se suivent en partant du moteur, dans l’ordre suivant : gris clair - marron - jaune - marron* - noir*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Sectionner ces 5 câbles fins à 4.5 cm du moteur.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Dénuder les 5 câbles à environ 5 mm.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5" name="Google Shape;815;g24f3c5a95e5_0_66"/>
          <p:cNvSpPr txBox="1"/>
          <p:nvPr/>
        </p:nvSpPr>
        <p:spPr>
          <a:xfrm>
            <a:off x="1512806" y="4702416"/>
            <a:ext cx="5163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câbles fins qui ont été séparés du connecteur noir d’origine.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6" name="Google Shape;816;g24f3c5a95e5_0_66"/>
          <p:cNvGrpSpPr/>
          <p:nvPr/>
        </p:nvGrpSpPr>
        <p:grpSpPr>
          <a:xfrm>
            <a:off x="4001297" y="477422"/>
            <a:ext cx="2626201" cy="2056388"/>
            <a:chOff x="10670125" y="1273125"/>
            <a:chExt cx="7003203" cy="5483700"/>
          </a:xfrm>
        </p:grpSpPr>
        <p:pic>
          <p:nvPicPr>
            <p:cNvPr id="817" name="Google Shape;817;g24f3c5a95e5_0_6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670125" y="1273125"/>
              <a:ext cx="7003203" cy="548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g24f3c5a95e5_0_66"/>
            <p:cNvSpPr/>
            <p:nvPr/>
          </p:nvSpPr>
          <p:spPr>
            <a:xfrm>
              <a:off x="13591625" y="2760975"/>
              <a:ext cx="2260500" cy="17223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4f3c5a95e5_0_95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g24f3c5a95e5_0_95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24f3c5a95e5_0_95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6" name="Google Shape;826;g24f3c5a95e5_0_95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827" name="Google Shape;827;g24f3c5a95e5_0_95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828" name="Google Shape;828;g24f3c5a95e5_0_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9" name="Google Shape;829;g24f3c5a95e5_0_95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24f3c5a95e5_0_95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g24f3c5a95e5_0_95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g24f3c5a95e5_0_95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g24f3c5a95e5_0_95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834" name="Google Shape;834;g24f3c5a95e5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835" name="Google Shape;835;g24f3c5a95e5_0_95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24f3c5a95e5_0_95"/>
          <p:cNvSpPr txBox="1"/>
          <p:nvPr/>
        </p:nvSpPr>
        <p:spPr>
          <a:xfrm>
            <a:off x="1484288" y="404213"/>
            <a:ext cx="76254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Prendre le connecteur PicoBlade Molex blanc (STD_5_pin_picoblade_connector) et dénuder ses 5 câbles.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Couper 5 morceaux de 1.5 cm de gaine thermo, et les placer dans chacun des câbles du connecteur.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Souder ensemble les 5 câbles fins dénudés sortant du moteur et les 5 câbles fins  sortant du connecteur Molex blanc, dans l’ordre est le suivant (de gauche à droite) : 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marron* - noir* - jaune - marron - gris clair</a:t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7" name="Google Shape;837;g24f3c5a95e5_0_95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38" name="Google Shape;838;g24f3c5a95e5_0_95"/>
          <p:cNvSpPr txBox="1"/>
          <p:nvPr/>
        </p:nvSpPr>
        <p:spPr>
          <a:xfrm>
            <a:off x="1512806" y="4702416"/>
            <a:ext cx="5163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US" sz="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câbles fins qui ont été séparés du connecteur noir d’origine.</a:t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9" name="Google Shape;839;g24f3c5a95e5_0_95"/>
          <p:cNvGrpSpPr/>
          <p:nvPr/>
        </p:nvGrpSpPr>
        <p:grpSpPr>
          <a:xfrm>
            <a:off x="1674103" y="2098589"/>
            <a:ext cx="2779228" cy="2294775"/>
            <a:chOff x="4332600" y="4846050"/>
            <a:chExt cx="7411275" cy="6119400"/>
          </a:xfrm>
        </p:grpSpPr>
        <p:sp>
          <p:nvSpPr>
            <p:cNvPr id="840" name="Google Shape;840;g24f3c5a95e5_0_95"/>
            <p:cNvSpPr/>
            <p:nvPr/>
          </p:nvSpPr>
          <p:spPr>
            <a:xfrm>
              <a:off x="4332600" y="4846050"/>
              <a:ext cx="7305900" cy="6119400"/>
            </a:xfrm>
            <a:prstGeom prst="rect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1" name="Google Shape;841;g24f3c5a95e5_0_95"/>
            <p:cNvPicPr preferRelativeResize="0"/>
            <p:nvPr/>
          </p:nvPicPr>
          <p:blipFill rotWithShape="1">
            <a:blip r:embed="rId6">
              <a:alphaModFix/>
            </a:blip>
            <a:srcRect b="11803" l="14213" r="14034" t="11303"/>
            <a:stretch/>
          </p:blipFill>
          <p:spPr>
            <a:xfrm>
              <a:off x="4501322" y="4998462"/>
              <a:ext cx="1321446" cy="141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g24f3c5a95e5_0_95"/>
            <p:cNvSpPr txBox="1"/>
            <p:nvPr/>
          </p:nvSpPr>
          <p:spPr>
            <a:xfrm>
              <a:off x="5822775" y="5204750"/>
              <a:ext cx="5921100" cy="15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Le connecteur blanc est placé avec les contacts métal visibles vers le haut.</a:t>
              </a:r>
              <a:endParaRPr b="0" i="0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843" name="Google Shape;843;g24f3c5a95e5_0_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56625" y="6711409"/>
              <a:ext cx="4240351" cy="345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" name="Google Shape;844;g24f3c5a95e5_0_95"/>
            <p:cNvSpPr txBox="1"/>
            <p:nvPr/>
          </p:nvSpPr>
          <p:spPr>
            <a:xfrm>
              <a:off x="9041000" y="7063775"/>
              <a:ext cx="2487600" cy="24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: marron*  </a:t>
              </a:r>
              <a:endParaRPr b="0" i="0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: noir*</a:t>
              </a:r>
              <a:endParaRPr b="0" i="0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: jaune</a:t>
              </a:r>
              <a:endParaRPr b="0" i="0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: marron</a:t>
              </a:r>
              <a:endParaRPr b="0" i="0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 : gris clair</a:t>
              </a:r>
              <a:endParaRPr b="0" i="0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5" name="Google Shape;845;g24f3c5a95e5_0_95"/>
            <p:cNvSpPr txBox="1"/>
            <p:nvPr/>
          </p:nvSpPr>
          <p:spPr>
            <a:xfrm>
              <a:off x="5165925" y="10198525"/>
              <a:ext cx="24876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1   2   3 4 5</a:t>
              </a:r>
              <a:endParaRPr b="0" i="0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846" name="Google Shape;846;g24f3c5a95e5_0_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11353" y="2099724"/>
            <a:ext cx="2700037" cy="2477231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24f3c5a95e5_0_95"/>
          <p:cNvSpPr txBox="1"/>
          <p:nvPr/>
        </p:nvSpPr>
        <p:spPr>
          <a:xfrm>
            <a:off x="7595559" y="3861225"/>
            <a:ext cx="1450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Placer les gaines thermo sur la soudure et chauffer pour les rétracter.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4f3c5a95e5_0_134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g24f3c5a95e5_0_134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g24f3c5a95e5_0_134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5" name="Google Shape;855;g24f3c5a95e5_0_134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856" name="Google Shape;856;g24f3c5a95e5_0_134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857" name="Google Shape;857;g24f3c5a95e5_0_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Google Shape;858;g24f3c5a95e5_0_134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24f3c5a95e5_0_134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24f3c5a95e5_0_134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g24f3c5a95e5_0_134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24f3c5a95e5_0_134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863" name="Google Shape;863;g24f3c5a95e5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864" name="Google Shape;864;g24f3c5a95e5_0_134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24f3c5a95e5_0_134"/>
          <p:cNvSpPr txBox="1"/>
          <p:nvPr/>
        </p:nvSpPr>
        <p:spPr>
          <a:xfrm>
            <a:off x="1501978" y="493669"/>
            <a:ext cx="34845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Rassembler les 6 câbles fins restants, et les séparer du connecteur d’origine.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Couper ces câbles de manière à ce que leurs extrémités ne puissent pas entrer en contact.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6" name="Google Shape;866;g24f3c5a95e5_0_134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867" name="Google Shape;867;g24f3c5a95e5_0_1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5309" y="2025600"/>
            <a:ext cx="2086209" cy="2359229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g24f3c5a95e5_0_134"/>
          <p:cNvSpPr txBox="1"/>
          <p:nvPr/>
        </p:nvSpPr>
        <p:spPr>
          <a:xfrm>
            <a:off x="3808463" y="3677250"/>
            <a:ext cx="2977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Glisser 3 cm de gaine thermo autour des 6 câbles et la chauffer pour la rétracter.</a:t>
            </a:r>
            <a:endParaRPr b="0" i="0" sz="12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69" name="Google Shape;869;g24f3c5a95e5_0_134"/>
          <p:cNvGrpSpPr/>
          <p:nvPr/>
        </p:nvGrpSpPr>
        <p:grpSpPr>
          <a:xfrm>
            <a:off x="5163647" y="493669"/>
            <a:ext cx="3845345" cy="2447006"/>
            <a:chOff x="13769725" y="1316450"/>
            <a:chExt cx="10254254" cy="6525350"/>
          </a:xfrm>
        </p:grpSpPr>
        <p:pic>
          <p:nvPicPr>
            <p:cNvPr id="870" name="Google Shape;870;g24f3c5a95e5_0_1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769725" y="1316450"/>
              <a:ext cx="10254254" cy="6423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" name="Google Shape;871;g24f3c5a95e5_0_134"/>
            <p:cNvSpPr/>
            <p:nvPr/>
          </p:nvSpPr>
          <p:spPr>
            <a:xfrm>
              <a:off x="19911950" y="5372500"/>
              <a:ext cx="3867000" cy="24693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2" name="Google Shape;872;g24f3c5a95e5_0_134"/>
          <p:cNvSpPr txBox="1"/>
          <p:nvPr/>
        </p:nvSpPr>
        <p:spPr>
          <a:xfrm>
            <a:off x="1635309" y="4615894"/>
            <a:ext cx="7420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Ces 6 dernières pages doivent être suivies pour les 3 moteurs Maxon.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032ee7656a_0_56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2032ee7656a_0_56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g2032ee7656a_0_56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0" name="Google Shape;880;g2032ee7656a_0_56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881" name="Google Shape;881;g2032ee7656a_0_56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882" name="Google Shape;882;g2032ee7656a_0_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3" name="Google Shape;883;g2032ee7656a_0_56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g2032ee7656a_0_56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g2032ee7656a_0_56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g2032ee7656a_0_56">
            <a:hlinkClick action="ppaction://hlinkshowjump?jump=nextslide"/>
          </p:cNvPr>
          <p:cNvSpPr/>
          <p:nvPr/>
        </p:nvSpPr>
        <p:spPr>
          <a:xfrm>
            <a:off x="857178" y="4374048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2032ee7656a_0_56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888" name="Google Shape;888;g2032ee7656a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889" name="Google Shape;889;g2032ee7656a_0_56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2032ee7656a_0_56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891" name="Google Shape;891;g2032ee7656a_0_56"/>
          <p:cNvSpPr txBox="1"/>
          <p:nvPr/>
        </p:nvSpPr>
        <p:spPr>
          <a:xfrm>
            <a:off x="1826597" y="647663"/>
            <a:ext cx="6446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 munir de 3 moteurs câblés (CAB00042_moteur_cablé_orbita), des 3 pignons (MP00007_bottom_pinion, MP00008_middle_pinion, et MP00009_top_pinion) ainsi que des 2 outillages MP1 et MP2.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92" name="Google Shape;892;g2032ee7656a_0_56"/>
          <p:cNvGrpSpPr/>
          <p:nvPr/>
        </p:nvGrpSpPr>
        <p:grpSpPr>
          <a:xfrm>
            <a:off x="1823373" y="1518547"/>
            <a:ext cx="7255369" cy="2940191"/>
            <a:chOff x="5351250" y="4267200"/>
            <a:chExt cx="18796293" cy="7617075"/>
          </a:xfrm>
        </p:grpSpPr>
        <p:grpSp>
          <p:nvGrpSpPr>
            <p:cNvPr id="893" name="Google Shape;893;g2032ee7656a_0_56"/>
            <p:cNvGrpSpPr/>
            <p:nvPr/>
          </p:nvGrpSpPr>
          <p:grpSpPr>
            <a:xfrm>
              <a:off x="5351250" y="4267200"/>
              <a:ext cx="6351199" cy="6640277"/>
              <a:chOff x="4523950" y="4267200"/>
              <a:chExt cx="6351199" cy="6640277"/>
            </a:xfrm>
          </p:grpSpPr>
          <p:pic>
            <p:nvPicPr>
              <p:cNvPr id="894" name="Google Shape;894;g2032ee7656a_0_56"/>
              <p:cNvPicPr preferRelativeResize="0"/>
              <p:nvPr/>
            </p:nvPicPr>
            <p:blipFill rotWithShape="1">
              <a:blip r:embed="rId6">
                <a:alphaModFix/>
              </a:blip>
              <a:srcRect b="47503" l="0" r="29291" t="39421"/>
              <a:stretch/>
            </p:blipFill>
            <p:spPr>
              <a:xfrm>
                <a:off x="4523950" y="8029351"/>
                <a:ext cx="6339974" cy="28781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5" name="Google Shape;895;g2032ee7656a_0_56"/>
              <p:cNvPicPr preferRelativeResize="0"/>
              <p:nvPr/>
            </p:nvPicPr>
            <p:blipFill rotWithShape="1">
              <a:blip r:embed="rId6">
                <a:alphaModFix/>
              </a:blip>
              <a:srcRect b="48134" l="0" r="29291" t="39420"/>
              <a:stretch/>
            </p:blipFill>
            <p:spPr>
              <a:xfrm>
                <a:off x="4523950" y="5879248"/>
                <a:ext cx="6339974" cy="27394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6" name="Google Shape;896;g2032ee7656a_0_56"/>
              <p:cNvPicPr preferRelativeResize="0"/>
              <p:nvPr/>
            </p:nvPicPr>
            <p:blipFill rotWithShape="1">
              <a:blip r:embed="rId6">
                <a:alphaModFix/>
              </a:blip>
              <a:srcRect b="48134" l="0" r="29291" t="41379"/>
              <a:stretch/>
            </p:blipFill>
            <p:spPr>
              <a:xfrm>
                <a:off x="4535175" y="4267200"/>
                <a:ext cx="6339974" cy="2307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97" name="Google Shape;897;g2032ee7656a_0_56"/>
            <p:cNvPicPr preferRelativeResize="0"/>
            <p:nvPr/>
          </p:nvPicPr>
          <p:blipFill rotWithShape="1">
            <a:blip r:embed="rId7">
              <a:alphaModFix/>
            </a:blip>
            <a:srcRect b="19639" l="0" r="0" t="2020"/>
            <a:stretch/>
          </p:blipFill>
          <p:spPr>
            <a:xfrm>
              <a:off x="11626250" y="4267200"/>
              <a:ext cx="6024050" cy="6640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8" name="Google Shape;898;g2032ee7656a_0_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7650300" y="4267200"/>
              <a:ext cx="4548134" cy="6640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9" name="Google Shape;899;g2032ee7656a_0_56"/>
            <p:cNvSpPr txBox="1"/>
            <p:nvPr/>
          </p:nvSpPr>
          <p:spPr>
            <a:xfrm>
              <a:off x="7381143" y="10907475"/>
              <a:ext cx="16766400" cy="9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b="0" i="1" lang="en-US" sz="10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Moteurs		Pignon Bot	Pignon Mid	Pignon Top		Outillages</a:t>
              </a:r>
              <a:endParaRPr b="0" i="1" sz="1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b="0" i="1" lang="en-US" sz="1000" u="none" cap="none" strike="noStrike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                                              </a:t>
              </a:r>
              <a:endParaRPr b="0" i="1" sz="10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032ee7656a_0_128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g2032ee7656a_0_128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g2032ee7656a_0_128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7" name="Google Shape;907;g2032ee7656a_0_128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908" name="Google Shape;908;g2032ee7656a_0_128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909" name="Google Shape;909;g2032ee7656a_0_1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0" name="Google Shape;910;g2032ee7656a_0_128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2032ee7656a_0_128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2032ee7656a_0_128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g2032ee7656a_0_128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g2032ee7656a_0_128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915" name="Google Shape;915;g2032ee7656a_0_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916" name="Google Shape;916;g2032ee7656a_0_128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2032ee7656a_0_128"/>
          <p:cNvSpPr txBox="1"/>
          <p:nvPr/>
        </p:nvSpPr>
        <p:spPr>
          <a:xfrm>
            <a:off x="1917150" y="610116"/>
            <a:ext cx="6398100" cy="2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Placer l’outillage MP1 sur l’axe moteur, et l’outillage MP2 derrière le moteur, en prenant soin de placer les câbles dans l’ouverture prévue à cet effet.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Prendre un pignon et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aligner 1 des 2 trous sur le côté (flèche) avec le méplat de l’axe du moteur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Serrer à l’étau jusqu'à ce que l’engrenage soit en contact avec l’outillage MP1 et répéter pour les 3 différents pignons sur 3 moteurs différents.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Serrer ensuite contre le méplat une vis pointeau sans tête (STD_sthc_m3x3) à </a:t>
            </a:r>
            <a:r>
              <a:rPr lang="en-US" sz="1100">
                <a:highlight>
                  <a:schemeClr val="accent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0.4</a:t>
            </a:r>
            <a:r>
              <a:rPr b="0" i="0" lang="en-US" sz="11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Nm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avec du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frein filet bleu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18" name="Google Shape;918;g2032ee7656a_0_128"/>
          <p:cNvGrpSpPr/>
          <p:nvPr/>
        </p:nvGrpSpPr>
        <p:grpSpPr>
          <a:xfrm>
            <a:off x="3230914" y="3399177"/>
            <a:ext cx="3017076" cy="1441481"/>
            <a:chOff x="13904825" y="5641450"/>
            <a:chExt cx="9280454" cy="4324874"/>
          </a:xfrm>
        </p:grpSpPr>
        <p:pic>
          <p:nvPicPr>
            <p:cNvPr id="919" name="Google Shape;919;g2032ee7656a_0_128"/>
            <p:cNvPicPr preferRelativeResize="0"/>
            <p:nvPr/>
          </p:nvPicPr>
          <p:blipFill rotWithShape="1">
            <a:blip r:embed="rId6">
              <a:alphaModFix/>
            </a:blip>
            <a:srcRect b="53064" l="5929" r="4083" t="23345"/>
            <a:stretch/>
          </p:blipFill>
          <p:spPr>
            <a:xfrm>
              <a:off x="13904825" y="5641450"/>
              <a:ext cx="9280454" cy="43248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20" name="Google Shape;920;g2032ee7656a_0_128"/>
            <p:cNvCxnSpPr/>
            <p:nvPr/>
          </p:nvCxnSpPr>
          <p:spPr>
            <a:xfrm>
              <a:off x="14288250" y="8386975"/>
              <a:ext cx="1037400" cy="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21" name="Google Shape;921;g2032ee7656a_0_128"/>
            <p:cNvCxnSpPr/>
            <p:nvPr/>
          </p:nvCxnSpPr>
          <p:spPr>
            <a:xfrm>
              <a:off x="17248225" y="8485725"/>
              <a:ext cx="1037400" cy="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22" name="Google Shape;922;g2032ee7656a_0_128"/>
            <p:cNvCxnSpPr/>
            <p:nvPr/>
          </p:nvCxnSpPr>
          <p:spPr>
            <a:xfrm>
              <a:off x="19993600" y="8673900"/>
              <a:ext cx="1037400" cy="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923" name="Google Shape;923;g2032ee7656a_0_128"/>
          <p:cNvSpPr/>
          <p:nvPr/>
        </p:nvSpPr>
        <p:spPr>
          <a:xfrm>
            <a:off x="9274631" y="2073347"/>
            <a:ext cx="1649100" cy="129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 a mettre a jour avec le nouvel outil 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4" name="Google Shape;924;g2032ee7656a_0_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73000" y="3519296"/>
            <a:ext cx="1118916" cy="1201266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g2032ee7656a_0_128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926" name="Google Shape;926;g2032ee7656a_0_1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15147" y="867313"/>
            <a:ext cx="794568" cy="66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7" name="Google Shape;927;g2032ee7656a_0_128"/>
          <p:cNvGrpSpPr/>
          <p:nvPr/>
        </p:nvGrpSpPr>
        <p:grpSpPr>
          <a:xfrm>
            <a:off x="1948308" y="1739043"/>
            <a:ext cx="5247347" cy="1373282"/>
            <a:chOff x="5262562" y="6737013"/>
            <a:chExt cx="16408215" cy="4294189"/>
          </a:xfrm>
        </p:grpSpPr>
        <p:pic>
          <p:nvPicPr>
            <p:cNvPr id="928" name="Google Shape;928;g2032ee7656a_0_128"/>
            <p:cNvPicPr preferRelativeResize="0"/>
            <p:nvPr/>
          </p:nvPicPr>
          <p:blipFill rotWithShape="1">
            <a:blip r:embed="rId9">
              <a:alphaModFix/>
            </a:blip>
            <a:srcRect b="43465" l="0" r="0" t="43655"/>
            <a:stretch/>
          </p:blipFill>
          <p:spPr>
            <a:xfrm>
              <a:off x="5262562" y="6737013"/>
              <a:ext cx="16408215" cy="375630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29" name="Google Shape;929;g2032ee7656a_0_128"/>
            <p:cNvCxnSpPr/>
            <p:nvPr/>
          </p:nvCxnSpPr>
          <p:spPr>
            <a:xfrm rot="10800000">
              <a:off x="17767620" y="8916802"/>
              <a:ext cx="0" cy="21144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032ee7656a_0_146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g2032ee7656a_0_146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g2032ee7656a_0_146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7" name="Google Shape;937;g2032ee7656a_0_146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938" name="Google Shape;938;g2032ee7656a_0_146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939" name="Google Shape;939;g2032ee7656a_0_1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0" name="Google Shape;940;g2032ee7656a_0_146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g2032ee7656a_0_146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g2032ee7656a_0_146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g2032ee7656a_0_146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g2032ee7656a_0_146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945" name="Google Shape;945;g2032ee7656a_0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946" name="Google Shape;946;g2032ee7656a_0_146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2032ee7656a_0_146"/>
          <p:cNvSpPr txBox="1"/>
          <p:nvPr/>
        </p:nvSpPr>
        <p:spPr>
          <a:xfrm>
            <a:off x="2002181" y="527428"/>
            <a:ext cx="7019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48" name="Google Shape;948;g2032ee7656a_0_146"/>
          <p:cNvPicPr preferRelativeResize="0"/>
          <p:nvPr/>
        </p:nvPicPr>
        <p:blipFill rotWithShape="1">
          <a:blip r:embed="rId6">
            <a:alphaModFix/>
          </a:blip>
          <a:srcRect b="9725" l="0" r="0" t="25823"/>
          <a:stretch/>
        </p:blipFill>
        <p:spPr>
          <a:xfrm>
            <a:off x="1868944" y="1409541"/>
            <a:ext cx="2409996" cy="2761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g2032ee7656a_0_146"/>
          <p:cNvPicPr preferRelativeResize="0"/>
          <p:nvPr/>
        </p:nvPicPr>
        <p:blipFill rotWithShape="1">
          <a:blip r:embed="rId7">
            <a:alphaModFix/>
          </a:blip>
          <a:srcRect b="50660" l="0" r="2656" t="21593"/>
          <a:stretch/>
        </p:blipFill>
        <p:spPr>
          <a:xfrm>
            <a:off x="4920553" y="1213452"/>
            <a:ext cx="3596990" cy="1822597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2032ee7656a_0_146"/>
          <p:cNvSpPr txBox="1"/>
          <p:nvPr/>
        </p:nvSpPr>
        <p:spPr>
          <a:xfrm>
            <a:off x="4920553" y="446597"/>
            <a:ext cx="3992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Nommer les moteurs comme ci-dessous en fonction de la hauteur du pignon :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1" name="Google Shape;951;g2032ee7656a_0_146"/>
          <p:cNvSpPr txBox="1"/>
          <p:nvPr/>
        </p:nvSpPr>
        <p:spPr>
          <a:xfrm>
            <a:off x="5624719" y="839109"/>
            <a:ext cx="67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</a:t>
            </a:r>
            <a:endParaRPr b="1" i="0" sz="1400" u="none" cap="none" strike="noStrike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2" name="Google Shape;952;g2032ee7656a_0_146"/>
          <p:cNvSpPr txBox="1"/>
          <p:nvPr/>
        </p:nvSpPr>
        <p:spPr>
          <a:xfrm>
            <a:off x="6466472" y="839109"/>
            <a:ext cx="67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</a:t>
            </a:r>
            <a:endParaRPr b="1" i="0" sz="1400" u="none" cap="none" strike="noStrike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3" name="Google Shape;953;g2032ee7656a_0_146"/>
          <p:cNvSpPr txBox="1"/>
          <p:nvPr/>
        </p:nvSpPr>
        <p:spPr>
          <a:xfrm>
            <a:off x="7221047" y="839109"/>
            <a:ext cx="67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</a:t>
            </a:r>
            <a:endParaRPr b="1" i="0" sz="1400" u="none" cap="none" strike="noStrike">
              <a:solidFill>
                <a:srgbClr val="CC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4" name="Google Shape;954;g2032ee7656a_0_146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955" name="Google Shape;955;g2032ee7656a_0_146"/>
          <p:cNvSpPr txBox="1"/>
          <p:nvPr/>
        </p:nvSpPr>
        <p:spPr>
          <a:xfrm>
            <a:off x="4920553" y="3197316"/>
            <a:ext cx="399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Étiqueter les moteurs :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6" name="Google Shape;956;g2032ee7656a_0_146"/>
          <p:cNvPicPr preferRelativeResize="0"/>
          <p:nvPr/>
        </p:nvPicPr>
        <p:blipFill rotWithShape="1">
          <a:blip r:embed="rId8">
            <a:alphaModFix/>
          </a:blip>
          <a:srcRect b="12443" l="0" r="5275" t="38892"/>
          <a:stretch/>
        </p:blipFill>
        <p:spPr>
          <a:xfrm>
            <a:off x="4920556" y="3410391"/>
            <a:ext cx="2130063" cy="14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g2032ee7656a_0_146"/>
          <p:cNvSpPr/>
          <p:nvPr/>
        </p:nvSpPr>
        <p:spPr>
          <a:xfrm>
            <a:off x="4464759" y="2703078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3cf10e4783_0_110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23cf10e4783_0_110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23cf10e4783_0_110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g23cf10e4783_0_110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966" name="Google Shape;966;g23cf10e4783_0_110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967" name="Google Shape;967;g23cf10e4783_0_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8" name="Google Shape;968;g23cf10e4783_0_110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g23cf10e4783_0_110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g23cf10e4783_0_110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23cf10e4783_0_110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g23cf10e4783_0_110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973" name="Google Shape;973;g23cf10e4783_0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974" name="Google Shape;974;g23cf10e4783_0_110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23cf10e4783_0_110"/>
          <p:cNvSpPr txBox="1"/>
          <p:nvPr/>
        </p:nvSpPr>
        <p:spPr>
          <a:xfrm>
            <a:off x="1831294" y="571781"/>
            <a:ext cx="7176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Passer le cable alim tête (CAB00043_reachy_orbita_head_supply_cable) et mettre le connecteur DF11 (STD_df11_8ds_2c_connector) au bout selon ce schéma :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6" name="Google Shape;976;g23cf10e4783_0_110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977" name="Google Shape;977;g23cf10e4783_0_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10413" y="967950"/>
            <a:ext cx="4864894" cy="19502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8" name="Google Shape;978;g23cf10e4783_0_110"/>
          <p:cNvGrpSpPr/>
          <p:nvPr/>
        </p:nvGrpSpPr>
        <p:grpSpPr>
          <a:xfrm>
            <a:off x="1710588" y="2859108"/>
            <a:ext cx="4137895" cy="1204679"/>
            <a:chOff x="4561100" y="7624250"/>
            <a:chExt cx="11005040" cy="3212476"/>
          </a:xfrm>
        </p:grpSpPr>
        <p:pic>
          <p:nvPicPr>
            <p:cNvPr id="979" name="Google Shape;979;g23cf10e4783_0_1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61100" y="7624250"/>
              <a:ext cx="4882966" cy="321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0" name="Google Shape;980;g23cf10e4783_0_1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82963" y="7624250"/>
              <a:ext cx="5283177" cy="321247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81" name="Google Shape;981;g23cf10e4783_0_110"/>
            <p:cNvCxnSpPr/>
            <p:nvPr/>
          </p:nvCxnSpPr>
          <p:spPr>
            <a:xfrm>
              <a:off x="9447200" y="8739850"/>
              <a:ext cx="849300" cy="3936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cxnSp>
        <p:cxnSp>
          <p:nvCxnSpPr>
            <p:cNvPr id="982" name="Google Shape;982;g23cf10e4783_0_110"/>
            <p:cNvCxnSpPr/>
            <p:nvPr/>
          </p:nvCxnSpPr>
          <p:spPr>
            <a:xfrm rot="-5400000">
              <a:off x="9434150" y="8451274"/>
              <a:ext cx="872400" cy="852300"/>
            </a:xfrm>
            <a:prstGeom prst="curvedConnector3">
              <a:avLst>
                <a:gd fmla="val 50000" name="adj1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49411"/>
                </a:srgbClr>
              </a:outerShdw>
            </a:effectLst>
          </p:spPr>
        </p:cxnSp>
      </p:grpSp>
      <p:sp>
        <p:nvSpPr>
          <p:cNvPr id="983" name="Google Shape;983;g23cf10e4783_0_110"/>
          <p:cNvSpPr/>
          <p:nvPr/>
        </p:nvSpPr>
        <p:spPr>
          <a:xfrm>
            <a:off x="3474431" y="3437119"/>
            <a:ext cx="672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23cf10e4783_0_110"/>
          <p:cNvSpPr/>
          <p:nvPr/>
        </p:nvSpPr>
        <p:spPr>
          <a:xfrm>
            <a:off x="3861188" y="3109959"/>
            <a:ext cx="67200" cy="1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5" name="Google Shape;985;g23cf10e4783_0_110"/>
          <p:cNvGrpSpPr/>
          <p:nvPr/>
        </p:nvGrpSpPr>
        <p:grpSpPr>
          <a:xfrm>
            <a:off x="6575297" y="1263456"/>
            <a:ext cx="1085778" cy="777847"/>
            <a:chOff x="5977925" y="3566682"/>
            <a:chExt cx="2895409" cy="2074258"/>
          </a:xfrm>
        </p:grpSpPr>
        <p:pic>
          <p:nvPicPr>
            <p:cNvPr id="986" name="Google Shape;986;g23cf10e4783_0_1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076400" y="3885340"/>
              <a:ext cx="1796934" cy="175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7" name="Google Shape;987;g23cf10e4783_0_110"/>
            <p:cNvSpPr/>
            <p:nvPr/>
          </p:nvSpPr>
          <p:spPr>
            <a:xfrm>
              <a:off x="5977925" y="3566682"/>
              <a:ext cx="400200" cy="4002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-US" sz="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23cf10e4783_0_110"/>
            <p:cNvSpPr/>
            <p:nvPr/>
          </p:nvSpPr>
          <p:spPr>
            <a:xfrm>
              <a:off x="5977925" y="4483225"/>
              <a:ext cx="400200" cy="4002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-US" sz="6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9" name="Google Shape;989;g23cf10e4783_0_110"/>
            <p:cNvCxnSpPr>
              <a:stCxn id="988" idx="6"/>
            </p:cNvCxnSpPr>
            <p:nvPr/>
          </p:nvCxnSpPr>
          <p:spPr>
            <a:xfrm flipH="1" rot="10800000">
              <a:off x="6378125" y="4669825"/>
              <a:ext cx="926400" cy="135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90" name="Google Shape;990;g23cf10e4783_0_110"/>
            <p:cNvCxnSpPr>
              <a:stCxn id="987" idx="5"/>
            </p:cNvCxnSpPr>
            <p:nvPr/>
          </p:nvCxnSpPr>
          <p:spPr>
            <a:xfrm>
              <a:off x="6319517" y="3908274"/>
              <a:ext cx="991200" cy="631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991" name="Google Shape;991;g23cf10e4783_0_110"/>
          <p:cNvPicPr preferRelativeResize="0"/>
          <p:nvPr/>
        </p:nvPicPr>
        <p:blipFill rotWithShape="1">
          <a:blip r:embed="rId9">
            <a:alphaModFix/>
          </a:blip>
          <a:srcRect b="26028" l="0" r="67359" t="12205"/>
          <a:stretch/>
        </p:blipFill>
        <p:spPr>
          <a:xfrm>
            <a:off x="8058200" y="807650"/>
            <a:ext cx="1085774" cy="20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g23cf10e4783_0_1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6359327" y="2085386"/>
            <a:ext cx="2173828" cy="2898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Google Shape;993;g23cf10e4783_0_110"/>
          <p:cNvGrpSpPr/>
          <p:nvPr/>
        </p:nvGrpSpPr>
        <p:grpSpPr>
          <a:xfrm>
            <a:off x="8212201" y="1474009"/>
            <a:ext cx="359854" cy="741994"/>
            <a:chOff x="5919770" y="3654465"/>
            <a:chExt cx="458355" cy="945095"/>
          </a:xfrm>
        </p:grpSpPr>
        <p:sp>
          <p:nvSpPr>
            <p:cNvPr id="994" name="Google Shape;994;g23cf10e4783_0_110"/>
            <p:cNvSpPr/>
            <p:nvPr/>
          </p:nvSpPr>
          <p:spPr>
            <a:xfrm>
              <a:off x="5977925" y="3654465"/>
              <a:ext cx="400200" cy="4002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-US" sz="17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23cf10e4783_0_110"/>
            <p:cNvSpPr/>
            <p:nvPr/>
          </p:nvSpPr>
          <p:spPr>
            <a:xfrm>
              <a:off x="5919770" y="4199360"/>
              <a:ext cx="400200" cy="400200"/>
            </a:xfrm>
            <a:prstGeom prst="ellipse">
              <a:avLst/>
            </a:prstGeom>
            <a:solidFill>
              <a:schemeClr val="lt1"/>
            </a:solidFill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1" i="0" lang="en-US" sz="17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1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3cf10e4783_0_73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23cf10e4783_0_73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23cf10e4783_0_73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3" name="Google Shape;1003;g23cf10e4783_0_73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1004" name="Google Shape;1004;g23cf10e4783_0_73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1005" name="Google Shape;1005;g23cf10e4783_0_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6" name="Google Shape;1006;g23cf10e4783_0_73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g23cf10e4783_0_73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g23cf10e4783_0_73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g23cf10e4783_0_73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23cf10e4783_0_73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1011" name="Google Shape;1011;g23cf10e4783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1012" name="Google Shape;1012;g23cf10e4783_0_73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g23cf10e4783_0_73"/>
          <p:cNvSpPr txBox="1"/>
          <p:nvPr/>
        </p:nvSpPr>
        <p:spPr>
          <a:xfrm>
            <a:off x="1831294" y="694247"/>
            <a:ext cx="7176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Mettre assemblage carte sur le moteur TOP et connecter le petit flex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4" name="Google Shape;1014;g23cf10e4783_0_73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1015" name="Google Shape;1015;g23cf10e4783_0_73"/>
          <p:cNvPicPr preferRelativeResize="0"/>
          <p:nvPr/>
        </p:nvPicPr>
        <p:blipFill rotWithShape="1">
          <a:blip r:embed="rId6">
            <a:alphaModFix/>
          </a:blip>
          <a:srcRect b="15662" l="0" r="0" t="18169"/>
          <a:stretch/>
        </p:blipFill>
        <p:spPr>
          <a:xfrm>
            <a:off x="1484475" y="2100900"/>
            <a:ext cx="5130327" cy="25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23cf10e4783_0_73"/>
          <p:cNvSpPr/>
          <p:nvPr/>
        </p:nvSpPr>
        <p:spPr>
          <a:xfrm>
            <a:off x="3807625" y="3593784"/>
            <a:ext cx="622800" cy="57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7" name="Google Shape;1017;g23cf10e4783_0_73"/>
          <p:cNvPicPr preferRelativeResize="0"/>
          <p:nvPr/>
        </p:nvPicPr>
        <p:blipFill rotWithShape="1">
          <a:blip r:embed="rId6">
            <a:alphaModFix/>
          </a:blip>
          <a:srcRect b="27815" l="43513" r="40094" t="56471"/>
          <a:stretch/>
        </p:blipFill>
        <p:spPr>
          <a:xfrm>
            <a:off x="6361000" y="1412750"/>
            <a:ext cx="2576051" cy="185185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18" name="Google Shape;1018;g23cf10e4783_0_73"/>
          <p:cNvCxnSpPr>
            <a:stCxn id="1017" idx="1"/>
            <a:endCxn id="1016" idx="3"/>
          </p:cNvCxnSpPr>
          <p:nvPr/>
        </p:nvCxnSpPr>
        <p:spPr>
          <a:xfrm flipH="1">
            <a:off x="4430500" y="2338676"/>
            <a:ext cx="1930500" cy="154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23f76b243_0_2"/>
          <p:cNvSpPr txBox="1"/>
          <p:nvPr/>
        </p:nvSpPr>
        <p:spPr>
          <a:xfrm>
            <a:off x="836000" y="591325"/>
            <a:ext cx="7397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Insérer les roulements un par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un,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à chaque extrémité du bras-lune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 et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de chaque côté des 2 logements prévus à cet effet. L’insertion et le serrage se font à l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’étau (ne pas serrer deux roulements d’un seul coup d’étau)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Répéter l’opération avec les deux autres bras-lune et les huit autres roulements épaulés.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48" name="Google Shape;148;g2023f76b243_0_2"/>
          <p:cNvGrpSpPr/>
          <p:nvPr/>
        </p:nvGrpSpPr>
        <p:grpSpPr>
          <a:xfrm>
            <a:off x="2455278" y="3524841"/>
            <a:ext cx="4040400" cy="1385100"/>
            <a:chOff x="3276928" y="3320616"/>
            <a:chExt cx="4040400" cy="1385100"/>
          </a:xfrm>
        </p:grpSpPr>
        <p:sp>
          <p:nvSpPr>
            <p:cNvPr id="149" name="Google Shape;149;g2023f76b243_0_2"/>
            <p:cNvSpPr/>
            <p:nvPr/>
          </p:nvSpPr>
          <p:spPr>
            <a:xfrm>
              <a:off x="3276928" y="3320616"/>
              <a:ext cx="4040400" cy="1385100"/>
            </a:xfrm>
            <a:prstGeom prst="rect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2023f76b243_0_2"/>
            <p:cNvSpPr txBox="1"/>
            <p:nvPr/>
          </p:nvSpPr>
          <p:spPr>
            <a:xfrm>
              <a:off x="3912750" y="3559275"/>
              <a:ext cx="1914300" cy="9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Vérifier que les collerettes des roulements sont bien plaquées contre la pièce.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entury Gothic"/>
                <a:buNone/>
              </a:pPr>
              <a:r>
                <a:rPr i="0" lang="en-US" sz="1100" u="none" cap="none" strike="noStrike">
                  <a:solidFill>
                    <a:srgbClr val="000000"/>
                  </a:solidFill>
                  <a:latin typeface="Archivo"/>
                  <a:ea typeface="Archivo"/>
                  <a:cs typeface="Archivo"/>
                  <a:sym typeface="Archivo"/>
                </a:rPr>
                <a:t>Le roulement ne doit pas pouvoir être retiré facilement.</a:t>
              </a:r>
              <a:endParaRPr i="0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endParaRPr>
            </a:p>
          </p:txBody>
        </p:sp>
        <p:pic>
          <p:nvPicPr>
            <p:cNvPr id="151" name="Google Shape;151;g2023f76b243_0_2"/>
            <p:cNvPicPr preferRelativeResize="0"/>
            <p:nvPr/>
          </p:nvPicPr>
          <p:blipFill rotWithShape="1">
            <a:blip r:embed="rId3">
              <a:alphaModFix/>
            </a:blip>
            <a:srcRect b="0" l="3340" r="3340" t="0"/>
            <a:stretch/>
          </p:blipFill>
          <p:spPr>
            <a:xfrm>
              <a:off x="3360154" y="3751729"/>
              <a:ext cx="495542" cy="53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g2023f76b243_0_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84100" y="3390675"/>
              <a:ext cx="1365535" cy="12530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g2023f76b243_0_2"/>
          <p:cNvGrpSpPr/>
          <p:nvPr/>
        </p:nvGrpSpPr>
        <p:grpSpPr>
          <a:xfrm>
            <a:off x="3640550" y="1749021"/>
            <a:ext cx="794567" cy="1300727"/>
            <a:chOff x="4383700" y="1681671"/>
            <a:chExt cx="794567" cy="1300727"/>
          </a:xfrm>
        </p:grpSpPr>
        <p:sp>
          <p:nvSpPr>
            <p:cNvPr id="154" name="Google Shape;154;g2023f76b243_0_2"/>
            <p:cNvSpPr txBox="1"/>
            <p:nvPr/>
          </p:nvSpPr>
          <p:spPr>
            <a:xfrm>
              <a:off x="4578950" y="2613098"/>
              <a:ext cx="404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x3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5" name="Google Shape;155;g2023f76b243_0_2"/>
            <p:cNvGrpSpPr/>
            <p:nvPr/>
          </p:nvGrpSpPr>
          <p:grpSpPr>
            <a:xfrm>
              <a:off x="4383700" y="1681671"/>
              <a:ext cx="794567" cy="875719"/>
              <a:chOff x="5888613" y="1962796"/>
              <a:chExt cx="794567" cy="875719"/>
            </a:xfrm>
          </p:grpSpPr>
          <p:pic>
            <p:nvPicPr>
              <p:cNvPr id="156" name="Google Shape;156;g2023f76b243_0_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888613" y="1962796"/>
                <a:ext cx="794567" cy="5952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7" name="Google Shape;157;g2023f76b243_0_2"/>
              <p:cNvSpPr/>
              <p:nvPr/>
            </p:nvSpPr>
            <p:spPr>
              <a:xfrm>
                <a:off x="6150909" y="2591615"/>
                <a:ext cx="270000" cy="2469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1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8" name="Google Shape;158;g2023f76b243_0_2"/>
          <p:cNvGrpSpPr/>
          <p:nvPr/>
        </p:nvGrpSpPr>
        <p:grpSpPr>
          <a:xfrm>
            <a:off x="1456255" y="1454290"/>
            <a:ext cx="6038444" cy="1890160"/>
            <a:chOff x="2532171" y="1227588"/>
            <a:chExt cx="6203456" cy="1941812"/>
          </a:xfrm>
        </p:grpSpPr>
        <p:pic>
          <p:nvPicPr>
            <p:cNvPr id="159" name="Google Shape;159;g2023f76b243_0_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32171" y="1227588"/>
              <a:ext cx="2041487" cy="194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g2023f76b243_0_2"/>
            <p:cNvPicPr preferRelativeResize="0"/>
            <p:nvPr/>
          </p:nvPicPr>
          <p:blipFill rotWithShape="1">
            <a:blip r:embed="rId7">
              <a:alphaModFix/>
            </a:blip>
            <a:srcRect b="20435" l="20966" r="21243" t="28931"/>
            <a:stretch/>
          </p:blipFill>
          <p:spPr>
            <a:xfrm>
              <a:off x="5780675" y="1227600"/>
              <a:ext cx="2954952" cy="1941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g2023f76b243_0_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g2023f76b243_0_2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41d9128b4f_0_5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g241d9128b4f_0_5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g241d9128b4f_0_5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6" name="Google Shape;1026;g241d9128b4f_0_5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1027" name="Google Shape;1027;g241d9128b4f_0_5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1028" name="Google Shape;1028;g241d9128b4f_0_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9" name="Google Shape;1029;g241d9128b4f_0_5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g241d9128b4f_0_5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g241d9128b4f_0_5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g241d9128b4f_0_5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g241d9128b4f_0_5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1034" name="Google Shape;1034;g241d9128b4f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1035" name="Google Shape;1035;g241d9128b4f_0_5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g241d9128b4f_0_5"/>
          <p:cNvSpPr txBox="1"/>
          <p:nvPr/>
        </p:nvSpPr>
        <p:spPr>
          <a:xfrm>
            <a:off x="2088469" y="694247"/>
            <a:ext cx="3927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Century Gothic"/>
                <a:ea typeface="Century Gothic"/>
                <a:cs typeface="Century Gothic"/>
                <a:sym typeface="Century Gothic"/>
              </a:rPr>
              <a:t>Mettre 2x vis TCHC M3x8 avec du frein filet bleu et un couple de serrage de 0.3Nm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7" name="Google Shape;1037;g241d9128b4f_0_5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038" name="Google Shape;1038;g241d9128b4f_0_5"/>
          <p:cNvSpPr/>
          <p:nvPr/>
        </p:nvSpPr>
        <p:spPr>
          <a:xfrm>
            <a:off x="3596325" y="1868125"/>
            <a:ext cx="444900" cy="4836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9" name="Google Shape;1039;g241d9128b4f_0_5"/>
          <p:cNvSpPr/>
          <p:nvPr/>
        </p:nvSpPr>
        <p:spPr>
          <a:xfrm>
            <a:off x="3633525" y="2695350"/>
            <a:ext cx="444900" cy="4836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41d9128b4f_0_25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241d9128b4f_0_25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241d9128b4f_0_25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7" name="Google Shape;1047;g241d9128b4f_0_25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1048" name="Google Shape;1048;g241d9128b4f_0_25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1049" name="Google Shape;1049;g241d9128b4f_0_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0" name="Google Shape;1050;g241d9128b4f_0_25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g241d9128b4f_0_25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g241d9128b4f_0_25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241d9128b4f_0_25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4" name="Google Shape;1054;g241d9128b4f_0_25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1055" name="Google Shape;1055;g241d9128b4f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1056" name="Google Shape;1056;g241d9128b4f_0_25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g241d9128b4f_0_25"/>
          <p:cNvSpPr txBox="1"/>
          <p:nvPr/>
        </p:nvSpPr>
        <p:spPr>
          <a:xfrm>
            <a:off x="1709066" y="552424"/>
            <a:ext cx="7176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Brancher le cable Molex custom en Y (CAB00039_reachy_orbita_supply_cable) sur le port d’alimentation Molex 2 poles.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Brancher les moteurs sur le carte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 Tom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respectant “top”, “mid” et “bot”.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Faire la même manipulation de branchement sur la carte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Houston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8" name="Google Shape;1058;g241d9128b4f_0_25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1059" name="Google Shape;1059;g241d9128b4f_0_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48233" y="1527713"/>
            <a:ext cx="2519017" cy="330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241d9128b4f_0_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7136" y="1527713"/>
            <a:ext cx="2519017" cy="330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41d9128b4f_0_43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g241d9128b4f_0_43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g241d9128b4f_0_43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8" name="Google Shape;1068;g241d9128b4f_0_43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1069" name="Google Shape;1069;g241d9128b4f_0_43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1070" name="Google Shape;1070;g241d9128b4f_0_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1" name="Google Shape;1071;g241d9128b4f_0_43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g241d9128b4f_0_43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g241d9128b4f_0_43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g241d9128b4f_0_43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g241d9128b4f_0_43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1076" name="Google Shape;1076;g241d9128b4f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1077" name="Google Shape;1077;g241d9128b4f_0_43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g241d9128b4f_0_43"/>
          <p:cNvSpPr txBox="1"/>
          <p:nvPr/>
        </p:nvSpPr>
        <p:spPr>
          <a:xfrm>
            <a:off x="1831294" y="694247"/>
            <a:ext cx="7176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Brancher le usb-Serial cable (CAB00044_orbita_serial_cable) sur le port Molex côté gauche de carte Houston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9" name="Google Shape;1079;g241d9128b4f_0_43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1080" name="Google Shape;1080;g241d9128b4f_0_43"/>
          <p:cNvPicPr preferRelativeResize="0"/>
          <p:nvPr/>
        </p:nvPicPr>
        <p:blipFill rotWithShape="1">
          <a:blip r:embed="rId6">
            <a:alphaModFix/>
          </a:blip>
          <a:srcRect b="23929" l="0" r="0" t="8626"/>
          <a:stretch/>
        </p:blipFill>
        <p:spPr>
          <a:xfrm>
            <a:off x="2299225" y="1314000"/>
            <a:ext cx="5130327" cy="259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035071a132_0_125"/>
          <p:cNvSpPr txBox="1"/>
          <p:nvPr/>
        </p:nvSpPr>
        <p:spPr>
          <a:xfrm>
            <a:off x="3063240" y="4887143"/>
            <a:ext cx="301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Century Gothic"/>
              <a:buNone/>
            </a:pPr>
            <a:r>
              <a:rPr b="1" lang="en-US" sz="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Gamme Orbita v3, indice v1.0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g2035071a132_0_125"/>
          <p:cNvSpPr txBox="1"/>
          <p:nvPr/>
        </p:nvSpPr>
        <p:spPr>
          <a:xfrm>
            <a:off x="112388" y="79197"/>
            <a:ext cx="1225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OPÉRATOIRE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g2035071a132_0_125"/>
          <p:cNvSpPr/>
          <p:nvPr/>
        </p:nvSpPr>
        <p:spPr>
          <a:xfrm>
            <a:off x="1450181" y="0"/>
            <a:ext cx="7693800" cy="34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g2035071a132_0_125"/>
          <p:cNvGrpSpPr/>
          <p:nvPr/>
        </p:nvGrpSpPr>
        <p:grpSpPr>
          <a:xfrm>
            <a:off x="0" y="0"/>
            <a:ext cx="1450238" cy="5143500"/>
            <a:chOff x="0" y="0"/>
            <a:chExt cx="3867300" cy="13716000"/>
          </a:xfrm>
        </p:grpSpPr>
        <p:sp>
          <p:nvSpPr>
            <p:cNvPr id="1089" name="Google Shape;1089;g2035071a132_0_125"/>
            <p:cNvSpPr/>
            <p:nvPr/>
          </p:nvSpPr>
          <p:spPr>
            <a:xfrm>
              <a:off x="0" y="0"/>
              <a:ext cx="3867300" cy="13716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Image 18" id="1090" name="Google Shape;1090;g2035071a132_0_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973" y="12364572"/>
              <a:ext cx="1785204" cy="10656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1" name="Google Shape;1091;g2035071a132_0_125"/>
          <p:cNvSpPr txBox="1"/>
          <p:nvPr/>
        </p:nvSpPr>
        <p:spPr>
          <a:xfrm>
            <a:off x="114608" y="127240"/>
            <a:ext cx="12351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Century Gothic"/>
              <a:buNone/>
            </a:pPr>
            <a:r>
              <a:rPr b="0" i="0" lang="en-US" sz="1200" u="none" cap="none" strike="noStrike">
                <a:solidFill>
                  <a:srgbClr val="00B0F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Pollen-Robotics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g2035071a132_0_125"/>
          <p:cNvSpPr txBox="1"/>
          <p:nvPr/>
        </p:nvSpPr>
        <p:spPr>
          <a:xfrm>
            <a:off x="1484469" y="23514"/>
            <a:ext cx="7625400" cy="3000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2000" stPos="0" sy="-100000" ky="0"/>
          </a:effectLst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500"/>
              <a:buFont typeface="Century Gothic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DÉROULÉ OPÉRATOIRE ETSA</a:t>
            </a:r>
            <a:r>
              <a:rPr b="0" baseline="3000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©</a:t>
            </a:r>
            <a:r>
              <a:rPr b="0" i="0" lang="en-US" sz="15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g2035071a132_0_125"/>
          <p:cNvSpPr txBox="1"/>
          <p:nvPr/>
        </p:nvSpPr>
        <p:spPr>
          <a:xfrm>
            <a:off x="77413" y="421707"/>
            <a:ext cx="13155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entury Gothic"/>
              <a:buNone/>
            </a:pPr>
            <a:r>
              <a:rPr b="1" i="0" lang="en-US" sz="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g2035071a132_0_125">
            <a:hlinkClick action="ppaction://hlinkshowjump?jump=nextslide"/>
          </p:cNvPr>
          <p:cNvSpPr/>
          <p:nvPr/>
        </p:nvSpPr>
        <p:spPr>
          <a:xfrm>
            <a:off x="103178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g2035071a132_0_125">
            <a:hlinkClick action="ppaction://hlinkshowjump?jump=previousslide"/>
          </p:cNvPr>
          <p:cNvSpPr/>
          <p:nvPr/>
        </p:nvSpPr>
        <p:spPr>
          <a:xfrm flipH="1">
            <a:off x="226867" y="4374132"/>
            <a:ext cx="197700" cy="179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254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7" id="1096" name="Google Shape;1096;g2035071a132_0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81209"/>
            <a:ext cx="1450182" cy="162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20" id="1097" name="Google Shape;1097;g2035071a132_0_125">
            <a:hlinkClick action="ppaction://hlinkshowjump?jump=firstslide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714" y="610112"/>
            <a:ext cx="444845" cy="48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g2035071a132_0_125"/>
          <p:cNvSpPr txBox="1"/>
          <p:nvPr/>
        </p:nvSpPr>
        <p:spPr>
          <a:xfrm>
            <a:off x="2040955" y="650526"/>
            <a:ext cx="6153000" cy="43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Note :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Orbita est composée de plusieurs sous-ensembles indépendants.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-"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Bras complet (pages 3 -&gt; 7)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-"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Etage complet (pages 8 -&gt; 15)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-"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Plateforme (pages 16 -&gt; 18)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5875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Char char="-"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Moteur complet (pages 19 -&gt; 27) avec 3 variantes en fonction des pignons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Il est donc possible de préparer / paralléliser ces sous ensembles en amont de l’assemblage final (à partir de la page 28)</a:t>
            </a:r>
            <a:endParaRPr b="0" i="0" sz="11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9" name="Google Shape;1099;g2035071a132_0_125"/>
          <p:cNvSpPr txBox="1"/>
          <p:nvPr>
            <p:ph idx="4294967295" type="sldNum"/>
          </p:nvPr>
        </p:nvSpPr>
        <p:spPr>
          <a:xfrm>
            <a:off x="8384084" y="4813453"/>
            <a:ext cx="237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grpSp>
        <p:nvGrpSpPr>
          <p:cNvPr id="1100" name="Google Shape;1100;g2035071a132_0_125"/>
          <p:cNvGrpSpPr/>
          <p:nvPr/>
        </p:nvGrpSpPr>
        <p:grpSpPr>
          <a:xfrm>
            <a:off x="1786997" y="1850906"/>
            <a:ext cx="7178531" cy="2403169"/>
            <a:chOff x="4482275" y="5915475"/>
            <a:chExt cx="19142749" cy="6408450"/>
          </a:xfrm>
        </p:grpSpPr>
        <p:pic>
          <p:nvPicPr>
            <p:cNvPr id="1101" name="Google Shape;1101;g2035071a132_0_125"/>
            <p:cNvPicPr preferRelativeResize="0"/>
            <p:nvPr/>
          </p:nvPicPr>
          <p:blipFill rotWithShape="1">
            <a:blip r:embed="rId6">
              <a:alphaModFix/>
            </a:blip>
            <a:srcRect b="24953" l="7852" r="14834" t="15376"/>
            <a:stretch/>
          </p:blipFill>
          <p:spPr>
            <a:xfrm>
              <a:off x="4482275" y="6380344"/>
              <a:ext cx="3867149" cy="5306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2" name="Google Shape;1102;g2035071a132_0_1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647963" y="7579775"/>
              <a:ext cx="4671178" cy="4102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3" name="Google Shape;1103;g2035071a132_0_125"/>
            <p:cNvSpPr txBox="1"/>
            <p:nvPr/>
          </p:nvSpPr>
          <p:spPr>
            <a:xfrm>
              <a:off x="5660475" y="11608850"/>
              <a:ext cx="14196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x3</a:t>
              </a:r>
              <a:endPara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4" name="Google Shape;1104;g2035071a132_0_125"/>
            <p:cNvSpPr txBox="1"/>
            <p:nvPr/>
          </p:nvSpPr>
          <p:spPr>
            <a:xfrm>
              <a:off x="10473450" y="11687925"/>
              <a:ext cx="14196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x3</a:t>
              </a:r>
              <a:endPara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05" name="Google Shape;1105;g2035071a132_0_125"/>
            <p:cNvSpPr txBox="1"/>
            <p:nvPr/>
          </p:nvSpPr>
          <p:spPr>
            <a:xfrm>
              <a:off x="15649463" y="11608850"/>
              <a:ext cx="14196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x1</a:t>
              </a:r>
              <a:endPara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06" name="Google Shape;1106;g2035071a132_0_125"/>
            <p:cNvPicPr preferRelativeResize="0"/>
            <p:nvPr/>
          </p:nvPicPr>
          <p:blipFill rotWithShape="1">
            <a:blip r:embed="rId8">
              <a:alphaModFix/>
            </a:blip>
            <a:srcRect b="19717" l="5624" r="0" t="25104"/>
            <a:stretch/>
          </p:blipFill>
          <p:spPr>
            <a:xfrm>
              <a:off x="18070299" y="5915475"/>
              <a:ext cx="5554725" cy="577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7" name="Google Shape;1107;g2035071a132_0_125"/>
            <p:cNvSpPr txBox="1"/>
            <p:nvPr/>
          </p:nvSpPr>
          <p:spPr>
            <a:xfrm>
              <a:off x="20446088" y="11608850"/>
              <a:ext cx="1419600" cy="6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x1</a:t>
              </a:r>
              <a:endParaRPr b="0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1108" name="Google Shape;1108;g2035071a132_0_1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85211" y="2481149"/>
            <a:ext cx="1611039" cy="1532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a08024422_1_13"/>
          <p:cNvSpPr txBox="1"/>
          <p:nvPr/>
        </p:nvSpPr>
        <p:spPr>
          <a:xfrm>
            <a:off x="618650" y="1513600"/>
            <a:ext cx="7397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Références nécessaires (x3) :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bras-montant (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MP00005_arm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aimant (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STD_Magnet_D4x3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SzPts val="1100"/>
              <a:buFont typeface="Archiv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outillage TLG00XXX_MA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68" name="Google Shape;168;g2aa08024422_1_13"/>
          <p:cNvPicPr preferRelativeResize="0"/>
          <p:nvPr/>
        </p:nvPicPr>
        <p:blipFill rotWithShape="1">
          <a:blip r:embed="rId3">
            <a:alphaModFix/>
          </a:blip>
          <a:srcRect b="0" l="9" r="0" t="0"/>
          <a:stretch/>
        </p:blipFill>
        <p:spPr>
          <a:xfrm>
            <a:off x="3648452" y="1513600"/>
            <a:ext cx="1223475" cy="30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aa08024422_1_13"/>
          <p:cNvSpPr txBox="1"/>
          <p:nvPr/>
        </p:nvSpPr>
        <p:spPr>
          <a:xfrm>
            <a:off x="5248550" y="2652700"/>
            <a:ext cx="33549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chivo"/>
                <a:ea typeface="Archivo"/>
                <a:cs typeface="Archivo"/>
                <a:sym typeface="Archivo"/>
              </a:rPr>
              <a:t>Tooling à designer (Pollen)</a:t>
            </a:r>
            <a:endParaRPr b="1" sz="1800">
              <a:solidFill>
                <a:srgbClr val="FF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L’outil permettra de monter l’aimant dans le bons sens pour respecter la polarité. Il faudra 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également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mettre de la colle forte lors du montage.</a:t>
            </a:r>
            <a:endParaRPr b="1" sz="1800">
              <a:solidFill>
                <a:srgbClr val="FF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0" name="Google Shape;170;g2aa08024422_1_13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2 - Montage des aimants sur les bras-montants</a:t>
            </a:r>
            <a:endParaRPr/>
          </a:p>
        </p:txBody>
      </p:sp>
      <p:sp>
        <p:nvSpPr>
          <p:cNvPr id="171" name="Google Shape;171;g2aa08024422_1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g2aa08024422_1_13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2023f76b243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42549" y="1218625"/>
            <a:ext cx="3031151" cy="2872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023f76b243_0_47"/>
          <p:cNvSpPr txBox="1"/>
          <p:nvPr/>
        </p:nvSpPr>
        <p:spPr>
          <a:xfrm>
            <a:off x="401150" y="1184350"/>
            <a:ext cx="33414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Références nécessaires (x3) :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bras-montant (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MP00005_arm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boulon épaulé (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STD_screwed_axis_3x4x6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)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58750" lvl="0" marL="1778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-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1x rondelle 4x6 (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STD_washer_4x6x0.3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)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9" name="Google Shape;179;g2023f76b243_0_47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Etape 3 - Montage des sous-ensembles “Bras-complets”</a:t>
            </a:r>
            <a:endParaRPr/>
          </a:p>
        </p:txBody>
      </p:sp>
      <p:sp>
        <p:nvSpPr>
          <p:cNvPr id="180" name="Google Shape;180;g2023f76b243_0_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g2023f76b243_0_47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2023f76b243_0_137"/>
          <p:cNvPicPr preferRelativeResize="0"/>
          <p:nvPr/>
        </p:nvPicPr>
        <p:blipFill rotWithShape="1">
          <a:blip r:embed="rId3">
            <a:alphaModFix/>
          </a:blip>
          <a:srcRect b="26008" l="0" r="0" t="0"/>
          <a:stretch/>
        </p:blipFill>
        <p:spPr>
          <a:xfrm>
            <a:off x="1836700" y="1507272"/>
            <a:ext cx="5057775" cy="33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023f76b243_0_137"/>
          <p:cNvSpPr txBox="1"/>
          <p:nvPr/>
        </p:nvSpPr>
        <p:spPr>
          <a:xfrm>
            <a:off x="334800" y="486450"/>
            <a:ext cx="7938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100"/>
              <a:buFont typeface="Arial"/>
              <a:buNone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U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ne seule position est possible : le b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ras-lune possède une encoche qui sert de détrompeur. Bras lune posé à plat, courbure vers la gauche, l’encoche se situe en haut à droite.. L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e bras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-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montant s’y fixe par l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e boulon épaulé sur lequel une rondelle est ajoutée avant insertion à travers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 les roulements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en bas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, comme indiqué sur le schéma.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188" name="Google Shape;188;g2023f76b243_0_137"/>
          <p:cNvCxnSpPr/>
          <p:nvPr/>
        </p:nvCxnSpPr>
        <p:spPr>
          <a:xfrm rot="10800000">
            <a:off x="4091916" y="3895244"/>
            <a:ext cx="685800" cy="57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stealth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cxnSp>
      <p:sp>
        <p:nvSpPr>
          <p:cNvPr id="189" name="Google Shape;189;g2023f76b243_0_137"/>
          <p:cNvSpPr txBox="1"/>
          <p:nvPr/>
        </p:nvSpPr>
        <p:spPr>
          <a:xfrm>
            <a:off x="4877441" y="4421453"/>
            <a:ext cx="1130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US" sz="9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Bras</a:t>
            </a:r>
            <a:r>
              <a:rPr lang="en-US" sz="900">
                <a:latin typeface="Archivo Light"/>
                <a:ea typeface="Archivo Light"/>
                <a:cs typeface="Archivo Light"/>
                <a:sym typeface="Archivo Light"/>
              </a:rPr>
              <a:t>-</a:t>
            </a:r>
            <a:r>
              <a:rPr i="0" lang="en-US" sz="9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montant</a:t>
            </a:r>
            <a:endParaRPr i="0" sz="9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90" name="Google Shape;190;g2023f76b243_0_137"/>
          <p:cNvSpPr txBox="1"/>
          <p:nvPr/>
        </p:nvSpPr>
        <p:spPr>
          <a:xfrm>
            <a:off x="6565644" y="1319500"/>
            <a:ext cx="1130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>
                <a:latin typeface="Archivo Light"/>
                <a:ea typeface="Archivo Light"/>
                <a:cs typeface="Archivo Light"/>
                <a:sym typeface="Archivo Light"/>
              </a:rPr>
              <a:t>Encoche détrompeur</a:t>
            </a:r>
            <a:endParaRPr i="0" sz="9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grpSp>
        <p:nvGrpSpPr>
          <p:cNvPr id="191" name="Google Shape;191;g2023f76b243_0_137"/>
          <p:cNvGrpSpPr/>
          <p:nvPr/>
        </p:nvGrpSpPr>
        <p:grpSpPr>
          <a:xfrm>
            <a:off x="4381325" y="1502400"/>
            <a:ext cx="3229800" cy="3016150"/>
            <a:chOff x="4381325" y="1731000"/>
            <a:chExt cx="3229800" cy="3016150"/>
          </a:xfrm>
        </p:grpSpPr>
        <p:sp>
          <p:nvSpPr>
            <p:cNvPr id="192" name="Google Shape;192;g2023f76b243_0_137"/>
            <p:cNvSpPr/>
            <p:nvPr/>
          </p:nvSpPr>
          <p:spPr>
            <a:xfrm rot="-5400000">
              <a:off x="4522175" y="1658200"/>
              <a:ext cx="2948100" cy="3229800"/>
            </a:xfrm>
            <a:prstGeom prst="arc">
              <a:avLst>
                <a:gd fmla="val 17664804" name="adj1"/>
                <a:gd fmla="val 20204063" name="adj2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3" name="Google Shape;193;g2023f76b243_0_137"/>
            <p:cNvCxnSpPr/>
            <p:nvPr/>
          </p:nvCxnSpPr>
          <p:spPr>
            <a:xfrm rot="10800000">
              <a:off x="4560028" y="1731000"/>
              <a:ext cx="371100" cy="3804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stealth"/>
            </a:ln>
            <a:effectLst>
              <a:outerShdw blurRad="57150" rotWithShape="0" algn="bl" dir="5400000" dist="19050">
                <a:srgbClr val="000000">
                  <a:alpha val="30000"/>
                </a:srgbClr>
              </a:outerShdw>
            </a:effectLst>
          </p:spPr>
        </p:cxnSp>
      </p:grpSp>
      <p:sp>
        <p:nvSpPr>
          <p:cNvPr id="194" name="Google Shape;194;g2023f76b243_0_137"/>
          <p:cNvSpPr txBox="1"/>
          <p:nvPr/>
        </p:nvSpPr>
        <p:spPr>
          <a:xfrm>
            <a:off x="2937760" y="1319506"/>
            <a:ext cx="161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-US" sz="900" u="none" cap="none" strike="noStrike">
                <a:solidFill>
                  <a:srgbClr val="000000"/>
                </a:solidFill>
                <a:latin typeface="Archivo Light"/>
                <a:ea typeface="Archivo Light"/>
                <a:cs typeface="Archivo Light"/>
                <a:sym typeface="Archivo Light"/>
              </a:rPr>
              <a:t>courbure </a:t>
            </a:r>
            <a:r>
              <a:rPr lang="en-US" sz="900">
                <a:latin typeface="Archivo Light"/>
                <a:ea typeface="Archivo Light"/>
                <a:cs typeface="Archivo Light"/>
                <a:sym typeface="Archivo Light"/>
              </a:rPr>
              <a:t>orientée en haut à gauche</a:t>
            </a:r>
            <a:endParaRPr i="0" sz="9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195" name="Google Shape;195;g2023f76b243_0_137"/>
          <p:cNvSpPr/>
          <p:nvPr/>
        </p:nvSpPr>
        <p:spPr>
          <a:xfrm>
            <a:off x="4472869" y="3216609"/>
            <a:ext cx="45300" cy="290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023f76b243_0_137"/>
          <p:cNvSpPr/>
          <p:nvPr/>
        </p:nvSpPr>
        <p:spPr>
          <a:xfrm>
            <a:off x="4727747" y="3216609"/>
            <a:ext cx="45300" cy="290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2023f76b243_0_137"/>
          <p:cNvSpPr/>
          <p:nvPr/>
        </p:nvSpPr>
        <p:spPr>
          <a:xfrm rot="5400000">
            <a:off x="6130555" y="1674073"/>
            <a:ext cx="45300" cy="290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2023f76b243_0_137"/>
          <p:cNvSpPr/>
          <p:nvPr/>
        </p:nvSpPr>
        <p:spPr>
          <a:xfrm rot="5400000">
            <a:off x="6134545" y="1956080"/>
            <a:ext cx="45300" cy="290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" name="Google Shape;199;g2023f76b243_0_137"/>
          <p:cNvGrpSpPr/>
          <p:nvPr/>
        </p:nvGrpSpPr>
        <p:grpSpPr>
          <a:xfrm>
            <a:off x="5581903" y="3231490"/>
            <a:ext cx="604460" cy="263094"/>
            <a:chOff x="5936471" y="3579125"/>
            <a:chExt cx="480454" cy="170100"/>
          </a:xfrm>
        </p:grpSpPr>
        <p:sp>
          <p:nvSpPr>
            <p:cNvPr id="200" name="Google Shape;200;g2023f76b243_0_137"/>
            <p:cNvSpPr/>
            <p:nvPr/>
          </p:nvSpPr>
          <p:spPr>
            <a:xfrm>
              <a:off x="5936471" y="3613800"/>
              <a:ext cx="243900" cy="1008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g2023f76b243_0_137"/>
            <p:cNvSpPr/>
            <p:nvPr/>
          </p:nvSpPr>
          <p:spPr>
            <a:xfrm>
              <a:off x="6302625" y="3579125"/>
              <a:ext cx="114300" cy="1701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g2023f76b243_0_137"/>
            <p:cNvSpPr/>
            <p:nvPr/>
          </p:nvSpPr>
          <p:spPr>
            <a:xfrm>
              <a:off x="6100382" y="3625450"/>
              <a:ext cx="243900" cy="774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g2023f76b243_0_137"/>
          <p:cNvSpPr/>
          <p:nvPr/>
        </p:nvSpPr>
        <p:spPr>
          <a:xfrm>
            <a:off x="5469175" y="3230780"/>
            <a:ext cx="21300" cy="263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g2023f76b243_0_137"/>
          <p:cNvCxnSpPr/>
          <p:nvPr/>
        </p:nvCxnSpPr>
        <p:spPr>
          <a:xfrm rot="10800000">
            <a:off x="5250784" y="2151072"/>
            <a:ext cx="685800" cy="57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stealth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cxnSp>
      <p:sp>
        <p:nvSpPr>
          <p:cNvPr id="205" name="Google Shape;205;g2023f76b243_0_137"/>
          <p:cNvSpPr txBox="1"/>
          <p:nvPr/>
        </p:nvSpPr>
        <p:spPr>
          <a:xfrm>
            <a:off x="6007859" y="2638605"/>
            <a:ext cx="1500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>
                <a:latin typeface="Archivo Light"/>
                <a:ea typeface="Archivo Light"/>
                <a:cs typeface="Archivo Light"/>
                <a:sym typeface="Archivo Light"/>
              </a:rPr>
              <a:t>Bras-lune + roulements</a:t>
            </a:r>
            <a:endParaRPr i="0" sz="9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cxnSp>
        <p:nvCxnSpPr>
          <p:cNvPr id="206" name="Google Shape;206;g2023f76b243_0_137"/>
          <p:cNvCxnSpPr/>
          <p:nvPr/>
        </p:nvCxnSpPr>
        <p:spPr>
          <a:xfrm rot="10800000">
            <a:off x="6195333" y="3361040"/>
            <a:ext cx="537600" cy="44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stealth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cxnSp>
      <p:sp>
        <p:nvSpPr>
          <p:cNvPr id="207" name="Google Shape;207;g2023f76b243_0_137"/>
          <p:cNvSpPr txBox="1"/>
          <p:nvPr/>
        </p:nvSpPr>
        <p:spPr>
          <a:xfrm>
            <a:off x="6740820" y="3738680"/>
            <a:ext cx="205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900">
                <a:latin typeface="Archivo Light"/>
                <a:ea typeface="Archivo Light"/>
                <a:cs typeface="Archivo Light"/>
                <a:sym typeface="Archivo Light"/>
              </a:rPr>
              <a:t>Boulon épaulé </a:t>
            </a:r>
            <a:endParaRPr i="0" sz="900" u="none" cap="none" strike="noStrike">
              <a:solidFill>
                <a:srgbClr val="000000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grpSp>
        <p:nvGrpSpPr>
          <p:cNvPr id="208" name="Google Shape;208;g2023f76b243_0_137"/>
          <p:cNvGrpSpPr/>
          <p:nvPr/>
        </p:nvGrpSpPr>
        <p:grpSpPr>
          <a:xfrm>
            <a:off x="1596016" y="1635392"/>
            <a:ext cx="2070009" cy="904722"/>
            <a:chOff x="1596016" y="1933417"/>
            <a:chExt cx="2070009" cy="904722"/>
          </a:xfrm>
        </p:grpSpPr>
        <p:pic>
          <p:nvPicPr>
            <p:cNvPr id="209" name="Google Shape;209;g2023f76b243_0_137"/>
            <p:cNvPicPr preferRelativeResize="0"/>
            <p:nvPr/>
          </p:nvPicPr>
          <p:blipFill rotWithShape="1">
            <a:blip r:embed="rId4">
              <a:alphaModFix/>
            </a:blip>
            <a:srcRect b="0" l="69" r="69" t="0"/>
            <a:stretch/>
          </p:blipFill>
          <p:spPr>
            <a:xfrm>
              <a:off x="1596016" y="1933417"/>
              <a:ext cx="842700" cy="9047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g2023f76b243_0_137"/>
            <p:cNvSpPr txBox="1"/>
            <p:nvPr/>
          </p:nvSpPr>
          <p:spPr>
            <a:xfrm>
              <a:off x="2438725" y="2069950"/>
              <a:ext cx="1227300" cy="6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latin typeface="Archivo"/>
                  <a:ea typeface="Archivo"/>
                  <a:cs typeface="Archivo"/>
                  <a:sym typeface="Archivo"/>
                </a:rPr>
                <a:t>Appliquer du frein filet Loctite 648 dans le trou taraudé du bras montant.</a:t>
              </a:r>
              <a:endParaRPr sz="800"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cxnSp>
        <p:nvCxnSpPr>
          <p:cNvPr id="211" name="Google Shape;211;g2023f76b243_0_137"/>
          <p:cNvCxnSpPr/>
          <p:nvPr/>
        </p:nvCxnSpPr>
        <p:spPr>
          <a:xfrm rot="10800000">
            <a:off x="3818250" y="3451968"/>
            <a:ext cx="5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2" name="Google Shape;212;g2023f76b243_0_137"/>
          <p:cNvCxnSpPr/>
          <p:nvPr/>
        </p:nvCxnSpPr>
        <p:spPr>
          <a:xfrm rot="10800000">
            <a:off x="3997650" y="3274875"/>
            <a:ext cx="419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3" name="Google Shape;213;g2023f76b243_0_137"/>
          <p:cNvSpPr/>
          <p:nvPr/>
        </p:nvSpPr>
        <p:spPr>
          <a:xfrm flipH="1" rot="325746">
            <a:off x="5894123" y="1404654"/>
            <a:ext cx="588777" cy="449694"/>
          </a:xfrm>
          <a:custGeom>
            <a:rect b="b" l="l" r="r" t="t"/>
            <a:pathLst>
              <a:path extrusionOk="0" h="22303" w="27042">
                <a:moveTo>
                  <a:pt x="0" y="0"/>
                </a:moveTo>
                <a:cubicBezTo>
                  <a:pt x="3252" y="1301"/>
                  <a:pt x="15007" y="4089"/>
                  <a:pt x="19514" y="7806"/>
                </a:cubicBezTo>
                <a:cubicBezTo>
                  <a:pt x="24021" y="11523"/>
                  <a:pt x="25787" y="19887"/>
                  <a:pt x="27042" y="2230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stealth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sp>
      <p:sp>
        <p:nvSpPr>
          <p:cNvPr id="214" name="Google Shape;214;g2023f76b243_0_137"/>
          <p:cNvSpPr/>
          <p:nvPr/>
        </p:nvSpPr>
        <p:spPr>
          <a:xfrm rot="10800000">
            <a:off x="2369574" y="2343120"/>
            <a:ext cx="1616976" cy="1010605"/>
          </a:xfrm>
          <a:custGeom>
            <a:rect b="b" l="l" r="r" t="t"/>
            <a:pathLst>
              <a:path extrusionOk="0" h="22303" w="27042">
                <a:moveTo>
                  <a:pt x="0" y="0"/>
                </a:moveTo>
                <a:cubicBezTo>
                  <a:pt x="3252" y="1301"/>
                  <a:pt x="15007" y="4089"/>
                  <a:pt x="19514" y="7806"/>
                </a:cubicBezTo>
                <a:cubicBezTo>
                  <a:pt x="24021" y="11523"/>
                  <a:pt x="25787" y="19887"/>
                  <a:pt x="27042" y="2230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sm" w="sm" type="stealth"/>
            <a:tailEnd len="sm" w="sm" type="none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sp>
      <p:cxnSp>
        <p:nvCxnSpPr>
          <p:cNvPr id="215" name="Google Shape;215;g2023f76b243_0_137"/>
          <p:cNvCxnSpPr/>
          <p:nvPr/>
        </p:nvCxnSpPr>
        <p:spPr>
          <a:xfrm rot="10800000">
            <a:off x="5490483" y="3576065"/>
            <a:ext cx="537600" cy="44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stealth"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cxnSp>
      <p:sp>
        <p:nvSpPr>
          <p:cNvPr id="216" name="Google Shape;216;g2023f76b243_0_137"/>
          <p:cNvSpPr txBox="1"/>
          <p:nvPr/>
        </p:nvSpPr>
        <p:spPr>
          <a:xfrm>
            <a:off x="6103495" y="4023980"/>
            <a:ext cx="20547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R</a:t>
            </a:r>
            <a:r>
              <a:rPr lang="en-US" sz="9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ondelle</a:t>
            </a:r>
            <a:endParaRPr sz="9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217" name="Google Shape;217;g2023f76b243_0_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g2023f76b243_0_137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a50f31b93_0_4"/>
          <p:cNvSpPr txBox="1"/>
          <p:nvPr/>
        </p:nvSpPr>
        <p:spPr>
          <a:xfrm>
            <a:off x="1278676" y="549350"/>
            <a:ext cx="73977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chivo"/>
              <a:buChar char="●"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la rondelle dans la vis à épaulement.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chivo"/>
              <a:buChar char="●"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Placer la vis dans le bras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-l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une à travers les roulements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chivo"/>
              <a:buChar char="●"/>
            </a:pP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Mettre du frein filet </a:t>
            </a: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648 dans le taraudage du bras-montant </a:t>
            </a:r>
            <a:r>
              <a:rPr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et visser l’ensemble.</a:t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165100" lvl="0" marL="171450" rtl="0" algn="l">
              <a:spcBef>
                <a:spcPts val="0"/>
              </a:spcBef>
              <a:spcAft>
                <a:spcPts val="0"/>
              </a:spcAft>
              <a:buSzPts val="1100"/>
              <a:buFont typeface="Archivo"/>
              <a:buChar char="●"/>
            </a:pPr>
            <a:r>
              <a:rPr lang="en-US" sz="1100">
                <a:latin typeface="Archivo"/>
                <a:ea typeface="Archivo"/>
                <a:cs typeface="Archivo"/>
                <a:sym typeface="Archivo"/>
              </a:rPr>
              <a:t>Répéter l’opération avec les 3 bras-montants et les 3 bras-lunes.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La vis est serrée juste assez pour qu’il n’y ait pas de jeu sur le bras</a:t>
            </a:r>
            <a:r>
              <a:rPr b="1" lang="en-US" sz="1100">
                <a:latin typeface="Archivo"/>
                <a:ea typeface="Archivo"/>
                <a:cs typeface="Archivo"/>
                <a:sym typeface="Archivo"/>
              </a:rPr>
              <a:t>-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rPr>
              <a:t>lune et pour que ce dernier tourne librement, sans écraser les roulements (aucun frottement ne doit être ressenti).</a:t>
            </a:r>
            <a:endParaRPr b="1" i="0" sz="1100" u="none" cap="none" strike="noStrike">
              <a:solidFill>
                <a:srgbClr val="00000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24" name="Google Shape;224;g25a50f31b93_0_4"/>
          <p:cNvSpPr txBox="1"/>
          <p:nvPr/>
        </p:nvSpPr>
        <p:spPr>
          <a:xfrm>
            <a:off x="1890648" y="4307600"/>
            <a:ext cx="5346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entury Gothic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g25a50f31b93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970" y="2137027"/>
            <a:ext cx="1843871" cy="20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5a50f31b93_0_4"/>
          <p:cNvPicPr preferRelativeResize="0"/>
          <p:nvPr/>
        </p:nvPicPr>
        <p:blipFill rotWithShape="1">
          <a:blip r:embed="rId4">
            <a:alphaModFix/>
          </a:blip>
          <a:srcRect b="6053" l="5105" r="0" t="2780"/>
          <a:stretch/>
        </p:blipFill>
        <p:spPr>
          <a:xfrm>
            <a:off x="2059160" y="2137037"/>
            <a:ext cx="2578734" cy="20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5a50f31b93_0_4"/>
          <p:cNvSpPr/>
          <p:nvPr/>
        </p:nvSpPr>
        <p:spPr>
          <a:xfrm>
            <a:off x="4842534" y="3053278"/>
            <a:ext cx="270000" cy="24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5a50f31b93_0_4"/>
          <p:cNvSpPr txBox="1"/>
          <p:nvPr/>
        </p:nvSpPr>
        <p:spPr>
          <a:xfrm>
            <a:off x="4775475" y="3255100"/>
            <a:ext cx="40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x3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g25a50f31b93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7201" y="2297552"/>
            <a:ext cx="757250" cy="81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5a50f31b93_0_4"/>
          <p:cNvSpPr txBox="1"/>
          <p:nvPr/>
        </p:nvSpPr>
        <p:spPr>
          <a:xfrm>
            <a:off x="1278675" y="4497775"/>
            <a:ext cx="677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Le résultat est l’ensemble de trois sous-ensembles </a:t>
            </a:r>
            <a:r>
              <a:rPr b="1"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Bras complets</a:t>
            </a:r>
            <a:r>
              <a:rPr lang="en-US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/>
          </a:p>
        </p:txBody>
      </p:sp>
      <p:sp>
        <p:nvSpPr>
          <p:cNvPr id="231" name="Google Shape;231;g25a50f31b93_0_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g25a50f31b93_0_4"/>
          <p:cNvSpPr txBox="1"/>
          <p:nvPr/>
        </p:nvSpPr>
        <p:spPr>
          <a:xfrm>
            <a:off x="152400" y="4724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6666"/>
                </a:solidFill>
                <a:latin typeface="Archivo"/>
                <a:ea typeface="Archivo"/>
                <a:cs typeface="Archivo"/>
                <a:sym typeface="Archivo"/>
              </a:rPr>
              <a:t>Gamme opératoire Orbita 3d v3</a:t>
            </a:r>
            <a:endParaRPr i="1">
              <a:solidFill>
                <a:srgbClr val="666666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Pollen brouillon 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